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media1.mp3" ContentType="audio/unknown"/>
  <Override PartName="/ppt/notesSlides/notesSlide2.xml" ContentType="application/vnd.openxmlformats-officedocument.presentationml.notesSlide+xml"/>
  <Override PartName="/ppt/media/media2.mp3" ContentType="audio/unknown"/>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Relationships xmlns="http://schemas.openxmlformats.org/package/2006/relationships"><Relationship Id="rId1" Type="http://schemas.openxmlformats.org/officeDocument/2006/relationships/package" Target="../embeddings/Microsoft_Excel_Sheet11.xlsx"/></Relationships>

</file>

<file path=ppt/charts/_rels/chart12.xml.rels><?xml version="1.0" encoding="UTF-8" standalone="yes"?><Relationships xmlns="http://schemas.openxmlformats.org/package/2006/relationships"><Relationship Id="rId1" Type="http://schemas.openxmlformats.org/officeDocument/2006/relationships/package" Target="../embeddings/Microsoft_Excel_Sheet12.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4553"/>
          <c:y val="0.0326141"/>
          <c:w val="0.930447"/>
          <c:h val="0.91172"/>
        </c:manualLayout>
      </c:layout>
      <c:barChart>
        <c:barDir val="col"/>
        <c:grouping val="clustered"/>
        <c:varyColors val="0"/>
        <c:ser>
          <c:idx val="0"/>
          <c:order val="0"/>
          <c:tx>
            <c:strRef>
              <c:f>Sheet1!$A$2</c:f>
              <c:strCache>
                <c:ptCount val="1"/>
                <c:pt idx="0">
                  <c:v>Umpqua Community College</c:v>
                </c:pt>
              </c:strCache>
            </c:strRef>
          </c:tx>
          <c:spPr>
            <a:gradFill flip="none" rotWithShape="1">
              <a:gsLst>
                <a:gs pos="0">
                  <a:srgbClr val="51A8F9"/>
                </a:gs>
                <a:gs pos="100000">
                  <a:schemeClr val="accent1"/>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Sheet1!$B$2:$G$2</c:f>
              <c:numCache>
                <c:ptCount val="6"/>
                <c:pt idx="0">
                  <c:v>26.097556</c:v>
                </c:pt>
                <c:pt idx="1">
                  <c:v>9.551601</c:v>
                </c:pt>
                <c:pt idx="2">
                  <c:v>13.488363</c:v>
                </c:pt>
                <c:pt idx="3">
                  <c:v>7.499203</c:v>
                </c:pt>
                <c:pt idx="4">
                  <c:v>2.959323</c:v>
                </c:pt>
                <c:pt idx="5">
                  <c:v>40.403953</c:v>
                </c:pt>
              </c:numCache>
            </c:numRef>
          </c:val>
        </c:ser>
        <c:ser>
          <c:idx val="1"/>
          <c:order val="1"/>
          <c:tx>
            <c:strRef>
              <c:f>Sheet1!$A$3</c:f>
              <c:strCache>
                <c:ptCount val="1"/>
                <c:pt idx="0">
                  <c:v>University of Washington</c:v>
                </c:pt>
              </c:strCache>
            </c:strRef>
          </c:tx>
          <c:spPr>
            <a:gradFill flip="none" rotWithShape="1">
              <a:gsLst>
                <a:gs pos="0">
                  <a:schemeClr val="accent2">
                    <a:hueOff val="-2473793"/>
                    <a:satOff val="-50209"/>
                    <a:lumOff val="23543"/>
                  </a:schemeClr>
                </a:gs>
                <a:gs pos="100000">
                  <a:schemeClr val="accent2"/>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Sheet1!$B$3:$G$3</c:f>
              <c:numCache>
                <c:ptCount val="6"/>
                <c:pt idx="0">
                  <c:v>11.076712</c:v>
                </c:pt>
                <c:pt idx="1">
                  <c:v>42.211043</c:v>
                </c:pt>
                <c:pt idx="2">
                  <c:v>19.083643</c:v>
                </c:pt>
                <c:pt idx="3">
                  <c:v>11.604075</c:v>
                </c:pt>
                <c:pt idx="4">
                  <c:v>0.868164</c:v>
                </c:pt>
                <c:pt idx="5">
                  <c:v>15.156363</c:v>
                </c:pt>
              </c:numCache>
            </c:numRef>
          </c:val>
        </c:ser>
        <c:ser>
          <c:idx val="2"/>
          <c:order val="2"/>
          <c:tx>
            <c:strRef>
              <c:f>Sheet1!$A$4</c:f>
              <c:strCache>
                <c:ptCount val="1"/>
                <c:pt idx="0">
                  <c:v>Berkeley Resource Center for Online Education (BRCOE)</c:v>
                </c:pt>
              </c:strCache>
            </c:strRef>
          </c:tx>
          <c:spPr>
            <a:gradFill flip="none" rotWithShape="1">
              <a:gsLst>
                <a:gs pos="0">
                  <a:srgbClr val="FBE02C"/>
                </a:gs>
                <a:gs pos="100000">
                  <a:srgbClr val="BE9A1B"/>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Sheet1!$B$4:$G$4</c:f>
              <c:numCache>
                <c:ptCount val="6"/>
                <c:pt idx="0">
                  <c:v>49.971175</c:v>
                </c:pt>
                <c:pt idx="1">
                  <c:v>20.715933</c:v>
                </c:pt>
                <c:pt idx="2">
                  <c:v>15.173489</c:v>
                </c:pt>
                <c:pt idx="3">
                  <c:v>2.685199</c:v>
                </c:pt>
                <c:pt idx="4">
                  <c:v>4.358831</c:v>
                </c:pt>
                <c:pt idx="5">
                  <c:v>7.095374</c:v>
                </c:pt>
              </c:numCache>
            </c:numRef>
          </c:val>
        </c:ser>
        <c:ser>
          <c:idx val="3"/>
          <c:order val="3"/>
          <c:tx>
            <c:strRef>
              <c:f>Sheet1!$A$5</c:f>
              <c:strCache>
                <c:ptCount val="1"/>
                <c:pt idx="0">
                  <c:v>Shasta College</c:v>
                </c:pt>
              </c:strCache>
            </c:strRef>
          </c:tx>
          <c:spPr>
            <a:gradFill flip="none" rotWithShape="1">
              <a:gsLst>
                <a:gs pos="0">
                  <a:srgbClr val="EE941A"/>
                </a:gs>
                <a:gs pos="100000">
                  <a:schemeClr val="accent4"/>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Sheet1!$B$5:$G$5</c:f>
              <c:numCache>
                <c:ptCount val="6"/>
                <c:pt idx="0">
                  <c:v>39.414356</c:v>
                </c:pt>
                <c:pt idx="1">
                  <c:v>22.921490</c:v>
                </c:pt>
                <c:pt idx="2">
                  <c:v>13.791545</c:v>
                </c:pt>
                <c:pt idx="3">
                  <c:v>7.868822</c:v>
                </c:pt>
                <c:pt idx="4">
                  <c:v>5.503888</c:v>
                </c:pt>
                <c:pt idx="5">
                  <c:v>10.499898</c:v>
                </c:pt>
              </c:numCache>
            </c:numRef>
          </c:val>
        </c:ser>
        <c:ser>
          <c:idx val="4"/>
          <c:order val="4"/>
          <c:tx>
            <c:strRef>
              <c:f>Sheet1!$A$6</c:f>
              <c:strCache>
                <c:ptCount val="1"/>
                <c:pt idx="0">
                  <c:v>Berkeley</c:v>
                </c:pt>
              </c:strCache>
            </c:strRef>
          </c:tx>
          <c:spPr>
            <a:gradFill flip="none" rotWithShape="1">
              <a:gsLst>
                <a:gs pos="0">
                  <a:srgbClr val="FA4813"/>
                </a:gs>
                <a:gs pos="100000">
                  <a:schemeClr val="accent5"/>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Sheet1!$B$6:$G$6</c:f>
              <c:numCache>
                <c:ptCount val="6"/>
                <c:pt idx="0">
                  <c:v>10.621841</c:v>
                </c:pt>
                <c:pt idx="1">
                  <c:v>53.095615</c:v>
                </c:pt>
                <c:pt idx="2">
                  <c:v>16.088534</c:v>
                </c:pt>
                <c:pt idx="3">
                  <c:v>4.988224</c:v>
                </c:pt>
                <c:pt idx="4">
                  <c:v>0.617812</c:v>
                </c:pt>
                <c:pt idx="5">
                  <c:v>14.587973</c:v>
                </c:pt>
              </c:numCache>
            </c:numRef>
          </c:val>
        </c:ser>
        <c:ser>
          <c:idx val="5"/>
          <c:order val="5"/>
          <c:tx>
            <c:strRef>
              <c:f>Sheet1!$A$7</c:f>
              <c:strCache>
                <c:ptCount val="1"/>
                <c:pt idx="0">
                  <c:v>Butte College</c:v>
                </c:pt>
              </c:strCache>
            </c:strRef>
          </c:tx>
          <c:spPr>
            <a:gradFill flip="none" rotWithShape="1">
              <a:gsLst>
                <a:gs pos="0">
                  <a:schemeClr val="accent6">
                    <a:hueOff val="-337441"/>
                    <a:satOff val="-6596"/>
                    <a:lumOff val="10008"/>
                  </a:schemeClr>
                </a:gs>
                <a:gs pos="100000">
                  <a:schemeClr val="accent6"/>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Sheet1!$B$7:$G$7</c:f>
              <c:numCache>
                <c:ptCount val="6"/>
                <c:pt idx="0">
                  <c:v>47.664700</c:v>
                </c:pt>
                <c:pt idx="1">
                  <c:v>29.644114</c:v>
                </c:pt>
                <c:pt idx="2">
                  <c:v>5.480205</c:v>
                </c:pt>
                <c:pt idx="3">
                  <c:v>3.367906</c:v>
                </c:pt>
                <c:pt idx="4">
                  <c:v>4.276914</c:v>
                </c:pt>
                <c:pt idx="5">
                  <c:v>9.566161</c:v>
                </c:pt>
              </c:numCache>
            </c:numRef>
          </c:val>
        </c:ser>
        <c:ser>
          <c:idx val="6"/>
          <c:order val="6"/>
          <c:tx>
            <c:strRef>
              <c:f>Sheet1!$A$8</c:f>
              <c:strCache>
                <c:ptCount val="1"/>
                <c:pt idx="0">
                  <c:v>Washington State Board for Community &amp; Technical Colleges</c:v>
                </c:pt>
              </c:strCache>
            </c:strRef>
          </c:tx>
          <c:spPr>
            <a:gradFill flip="none" rotWithShape="1">
              <a:gsLst>
                <a:gs pos="0">
                  <a:srgbClr val="51A8F9"/>
                </a:gs>
                <a:gs pos="100000">
                  <a:schemeClr val="accent1"/>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Sheet1!$B$8:$G$8</c:f>
              <c:numCache>
                <c:ptCount val="6"/>
                <c:pt idx="0">
                  <c:v>53.511287</c:v>
                </c:pt>
                <c:pt idx="1">
                  <c:v>6.112395</c:v>
                </c:pt>
                <c:pt idx="2">
                  <c:v>8.270053</c:v>
                </c:pt>
                <c:pt idx="3">
                  <c:v>1.056688</c:v>
                </c:pt>
                <c:pt idx="4">
                  <c:v>7.719947</c:v>
                </c:pt>
                <c:pt idx="5">
                  <c:v>23.329631</c:v>
                </c:pt>
              </c:numCache>
            </c:numRef>
          </c:val>
        </c:ser>
        <c:ser>
          <c:idx val="7"/>
          <c:order val="7"/>
          <c:tx>
            <c:strRef>
              <c:f>Sheet1!$A$9</c:f>
              <c:strCache>
                <c:ptCount val="1"/>
                <c:pt idx="0">
                  <c:v>Olympic College</c:v>
                </c:pt>
              </c:strCache>
            </c:strRef>
          </c:tx>
          <c:spPr>
            <a:gradFill flip="none" rotWithShape="1">
              <a:gsLst>
                <a:gs pos="0">
                  <a:schemeClr val="accent2">
                    <a:hueOff val="-2473793"/>
                    <a:satOff val="-50209"/>
                    <a:lumOff val="23543"/>
                  </a:schemeClr>
                </a:gs>
                <a:gs pos="100000">
                  <a:schemeClr val="accent2"/>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Sheet1!$B$9:$G$9</c:f>
              <c:numCache>
                <c:ptCount val="6"/>
                <c:pt idx="0">
                  <c:v>31.599282</c:v>
                </c:pt>
                <c:pt idx="1">
                  <c:v>17.405405</c:v>
                </c:pt>
                <c:pt idx="2">
                  <c:v>18.247121</c:v>
                </c:pt>
                <c:pt idx="3">
                  <c:v>7.850223</c:v>
                </c:pt>
                <c:pt idx="4">
                  <c:v>3.314312</c:v>
                </c:pt>
                <c:pt idx="5">
                  <c:v>21.583656</c:v>
                </c:pt>
              </c:numCache>
            </c:numRef>
          </c:val>
        </c:ser>
        <c:ser>
          <c:idx val="8"/>
          <c:order val="8"/>
          <c:tx>
            <c:strRef>
              <c:f>Sheet1!$A$10</c:f>
              <c:strCache>
                <c:ptCount val="1"/>
                <c:pt idx="0">
                  <c:v>Clark College</c:v>
                </c:pt>
              </c:strCache>
            </c:strRef>
          </c:tx>
          <c:spPr>
            <a:gradFill flip="none" rotWithShape="1">
              <a:gsLst>
                <a:gs pos="0">
                  <a:srgbClr val="FBE02C"/>
                </a:gs>
                <a:gs pos="100000">
                  <a:srgbClr val="BE9A1B"/>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Sheet1!$B$10:$G$10</c:f>
              <c:numCache>
                <c:ptCount val="6"/>
                <c:pt idx="0">
                  <c:v>34.119472</c:v>
                </c:pt>
                <c:pt idx="1">
                  <c:v>16.914523</c:v>
                </c:pt>
                <c:pt idx="2">
                  <c:v>35.406116</c:v>
                </c:pt>
                <c:pt idx="3">
                  <c:v>4.924961</c:v>
                </c:pt>
                <c:pt idx="4">
                  <c:v>1.531251</c:v>
                </c:pt>
                <c:pt idx="5">
                  <c:v>7.103677</c:v>
                </c:pt>
              </c:numCache>
            </c:numRef>
          </c:val>
        </c:ser>
        <c:ser>
          <c:idx val="9"/>
          <c:order val="9"/>
          <c:tx>
            <c:strRef>
              <c:f>Sheet1!$A$11</c:f>
              <c:strCache>
                <c:ptCount val="1"/>
                <c:pt idx="0">
                  <c:v>Foothill College</c:v>
                </c:pt>
              </c:strCache>
            </c:strRef>
          </c:tx>
          <c:spPr>
            <a:gradFill flip="none" rotWithShape="1">
              <a:gsLst>
                <a:gs pos="0">
                  <a:srgbClr val="EE941A"/>
                </a:gs>
                <a:gs pos="100000">
                  <a:schemeClr val="accent4"/>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Sheet1!$B$11:$G$11</c:f>
              <c:numCache>
                <c:ptCount val="6"/>
                <c:pt idx="0">
                  <c:v>58.590067</c:v>
                </c:pt>
                <c:pt idx="1">
                  <c:v>11.237374</c:v>
                </c:pt>
                <c:pt idx="2">
                  <c:v>6.659652</c:v>
                </c:pt>
                <c:pt idx="3">
                  <c:v>2.882997</c:v>
                </c:pt>
                <c:pt idx="4">
                  <c:v>9.848485</c:v>
                </c:pt>
                <c:pt idx="5">
                  <c:v>10.781425</c:v>
                </c:pt>
              </c:numCache>
            </c:numRef>
          </c:val>
        </c:ser>
        <c:ser>
          <c:idx val="10"/>
          <c:order val="10"/>
          <c:tx>
            <c:strRef>
              <c:f>Sheet1!$A$12</c:f>
              <c:strCache>
                <c:ptCount val="1"/>
                <c:pt idx="0">
                  <c:v>Centralia College</c:v>
                </c:pt>
              </c:strCache>
            </c:strRef>
          </c:tx>
          <c:spPr>
            <a:gradFill flip="none" rotWithShape="1">
              <a:gsLst>
                <a:gs pos="0">
                  <a:srgbClr val="FA4813"/>
                </a:gs>
                <a:gs pos="100000">
                  <a:schemeClr val="accent5"/>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Sheet1!$B$12:$G$12</c:f>
              <c:numCache>
                <c:ptCount val="6"/>
                <c:pt idx="0">
                  <c:v>30.929830</c:v>
                </c:pt>
                <c:pt idx="1">
                  <c:v>14.255219</c:v>
                </c:pt>
                <c:pt idx="2">
                  <c:v>28.955291</c:v>
                </c:pt>
                <c:pt idx="3">
                  <c:v>11.031673</c:v>
                </c:pt>
                <c:pt idx="4">
                  <c:v>1.881658</c:v>
                </c:pt>
                <c:pt idx="5">
                  <c:v>12.946329</c:v>
                </c:pt>
              </c:numCache>
            </c:numRef>
          </c:val>
        </c:ser>
        <c:ser>
          <c:idx val="11"/>
          <c:order val="11"/>
          <c:tx>
            <c:strRef>
              <c:f>Sheet1!$A$13</c:f>
              <c:strCache>
                <c:ptCount val="1"/>
                <c:pt idx="0">
                  <c:v>Coastline College</c:v>
                </c:pt>
              </c:strCache>
            </c:strRef>
          </c:tx>
          <c:spPr>
            <a:gradFill flip="none" rotWithShape="1">
              <a:gsLst>
                <a:gs pos="0">
                  <a:schemeClr val="accent6">
                    <a:hueOff val="-337441"/>
                    <a:satOff val="-6596"/>
                    <a:lumOff val="10008"/>
                  </a:schemeClr>
                </a:gs>
                <a:gs pos="100000">
                  <a:schemeClr val="accent6"/>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Sheet1!$B$13:$G$13</c:f>
              <c:numCache>
                <c:ptCount val="6"/>
                <c:pt idx="0">
                  <c:v>60.580374</c:v>
                </c:pt>
                <c:pt idx="1">
                  <c:v>11.914004</c:v>
                </c:pt>
                <c:pt idx="2">
                  <c:v>8.116343</c:v>
                </c:pt>
                <c:pt idx="3">
                  <c:v>8.054186</c:v>
                </c:pt>
                <c:pt idx="4">
                  <c:v>2.944528</c:v>
                </c:pt>
                <c:pt idx="5">
                  <c:v>8.390564</c:v>
                </c:pt>
              </c:numCache>
            </c:numRef>
          </c:val>
        </c:ser>
        <c:ser>
          <c:idx val="12"/>
          <c:order val="12"/>
          <c:tx>
            <c:strRef>
              <c:f>Sheet1!$A$14</c:f>
              <c:strCache>
                <c:ptCount val="1"/>
                <c:pt idx="0">
                  <c:v>Utah State University</c:v>
                </c:pt>
              </c:strCache>
            </c:strRef>
          </c:tx>
          <c:spPr>
            <a:gradFill flip="none" rotWithShape="1">
              <a:gsLst>
                <a:gs pos="0">
                  <a:srgbClr val="51A8F9"/>
                </a:gs>
                <a:gs pos="100000">
                  <a:schemeClr val="accent1"/>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Sheet1!$B$14:$G$14</c:f>
              <c:numCache>
                <c:ptCount val="6"/>
                <c:pt idx="0">
                  <c:v>29.202839</c:v>
                </c:pt>
                <c:pt idx="1">
                  <c:v>27.649273</c:v>
                </c:pt>
                <c:pt idx="2">
                  <c:v>8.652746</c:v>
                </c:pt>
                <c:pt idx="3">
                  <c:v>5.585417</c:v>
                </c:pt>
                <c:pt idx="4">
                  <c:v>5.513590</c:v>
                </c:pt>
                <c:pt idx="5">
                  <c:v>23.396135</c:v>
                </c:pt>
              </c:numCache>
            </c:numRef>
          </c:val>
        </c:ser>
        <c:ser>
          <c:idx val="13"/>
          <c:order val="13"/>
          <c:tx>
            <c:strRef>
              <c:f>Sheet1!$A$15</c:f>
              <c:strCache>
                <c:ptCount val="1"/>
                <c:pt idx="0">
                  <c:v>Lethbridge College</c:v>
                </c:pt>
              </c:strCache>
            </c:strRef>
          </c:tx>
          <c:spPr>
            <a:gradFill flip="none" rotWithShape="1">
              <a:gsLst>
                <a:gs pos="0">
                  <a:schemeClr val="accent2">
                    <a:hueOff val="-2473793"/>
                    <a:satOff val="-50209"/>
                    <a:lumOff val="23543"/>
                  </a:schemeClr>
                </a:gs>
                <a:gs pos="100000">
                  <a:schemeClr val="accent2"/>
                </a:gs>
              </a:gsLst>
              <a:lin ang="5400000" scaled="0"/>
            </a:gradFill>
            <a:ln w="12700" cap="flat">
              <a:noFill/>
              <a:miter lim="400000"/>
            </a:ln>
            <a:effectLst/>
          </c:spPr>
          <c:invertIfNegative val="0"/>
          <c:dLbls>
            <c:numFmt formatCode="#,##0" sourceLinked="0"/>
            <c:txPr>
              <a:bodyPr/>
              <a:lstStyle/>
              <a:p>
                <a:pPr>
                  <a:defRPr b="0" i="0" strike="noStrike" sz="1200" u="none">
                    <a:solidFill>
                      <a:srgbClr val="FFFFFF"/>
                    </a:solidFill>
                    <a:effectLst>
                      <a:outerShdw sx="100000" sy="100000" kx="0" ky="0" algn="tl" rotWithShape="1" blurRad="63500" dist="38100" dir="5273901">
                        <a:srgbClr val="000000">
                          <a:alpha val="100000"/>
                        </a:srgbClr>
                      </a:outerShdw>
                    </a:effectLst>
                    <a:latin typeface="Helvetica"/>
                  </a:defRPr>
                </a:pPr>
              </a:p>
            </c:txPr>
            <c:dLblPos val="inEnd"/>
            <c:showLegendKey val="0"/>
            <c:showVal val="0"/>
            <c:showCatName val="0"/>
            <c:showSerName val="0"/>
            <c:showPercent val="0"/>
            <c:showBubbleSize val="0"/>
            <c:showLeaderLines val="0"/>
          </c:dLbls>
          <c:cat>
            <c:strRef>
              <c:f>Sheet1!$B$1:$G$1</c:f>
              <c:strCache>
                <c:ptCount val="6"/>
                <c:pt idx="0">
                  <c:v>Image</c:v>
                </c:pt>
                <c:pt idx="1">
                  <c:v>PDF</c:v>
                </c:pt>
                <c:pt idx="2">
                  <c:v>Document</c:v>
                </c:pt>
                <c:pt idx="3">
                  <c:v>Presentation</c:v>
                </c:pt>
                <c:pt idx="4">
                  <c:v>HTML</c:v>
                </c:pt>
                <c:pt idx="5">
                  <c:v>Other</c:v>
                </c:pt>
              </c:strCache>
            </c:strRef>
          </c:cat>
          <c:val>
            <c:numRef>
              <c:f>Sheet1!$B$15:$G$15</c:f>
              <c:numCache>
                <c:ptCount val="6"/>
                <c:pt idx="0">
                  <c:v>37.170149</c:v>
                </c:pt>
                <c:pt idx="1">
                  <c:v>12.850224</c:v>
                </c:pt>
                <c:pt idx="2">
                  <c:v>7.656026</c:v>
                </c:pt>
                <c:pt idx="3">
                  <c:v>2.683128</c:v>
                </c:pt>
                <c:pt idx="4">
                  <c:v>17.139039</c:v>
                </c:pt>
                <c:pt idx="5">
                  <c:v>22.501434</c:v>
                </c:pt>
              </c:numCache>
            </c:numRef>
          </c:val>
        </c:ser>
        <c:gapWidth val="30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total content items per institution</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between"/>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047"/>
          <c:y val="0.0326744"/>
          <c:w val="0.909203"/>
          <c:h val="0.91158"/>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34.707403</c:v>
                </c:pt>
                <c:pt idx="1">
                  <c:v>33.671296</c:v>
                </c:pt>
                <c:pt idx="2">
                  <c:v>35.385013</c:v>
                </c:pt>
                <c:pt idx="3">
                  <c:v>32.273604</c:v>
                </c:pt>
                <c:pt idx="4">
                  <c:v>34.654779</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documents items with contrast issues</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4156"/>
          <c:y val="0.0326529"/>
          <c:w val="0.909332"/>
          <c:h val="0.91163"/>
        </c:manualLayout>
      </c:layout>
      <c:lineChart>
        <c:grouping val="standard"/>
        <c:varyColors val="0"/>
        <c:ser>
          <c:idx val="0"/>
          <c:order val="0"/>
          <c:tx>
            <c:strRef>
              <c:f>Sheet1!$A$2</c:f>
              <c:strCache>
                <c:ptCount val="1"/>
                <c:pt idx="0">
                  <c:v>Umpqua Community College</c:v>
                </c:pt>
              </c:strCache>
            </c:strRef>
          </c:tx>
          <c:spPr>
            <a:solidFill>
              <a:srgbClr val="FFFFFF"/>
            </a:solidFill>
            <a:ln w="50800" cap="flat">
              <a:solidFill>
                <a:srgbClr val="51A8F9"/>
              </a:solidFill>
              <a:prstDash val="solid"/>
              <a:miter lim="400000"/>
            </a:ln>
            <a:effectLst/>
          </c:spPr>
          <c:marker>
            <c:symbol val="circle"/>
            <c:size val="6"/>
            <c:spPr>
              <a:solidFill>
                <a:srgbClr val="FFFFFF"/>
              </a:solidFill>
              <a:ln w="50800" cap="flat">
                <a:solidFill>
                  <a:srgbClr val="51A8F9"/>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Sheet1!$B$2:$F$2</c:f>
              <c:numCache>
                <c:ptCount val="5"/>
                <c:pt idx="0">
                  <c:v>30.000000</c:v>
                </c:pt>
                <c:pt idx="1">
                  <c:v>26.000000</c:v>
                </c:pt>
                <c:pt idx="2">
                  <c:v>33.000000</c:v>
                </c:pt>
                <c:pt idx="3">
                  <c:v>34.000000</c:v>
                </c:pt>
                <c:pt idx="4">
                  <c:v>35.000000</c:v>
                </c:pt>
              </c:numCache>
            </c:numRef>
          </c:val>
          <c:smooth val="0"/>
        </c:ser>
        <c:ser>
          <c:idx val="1"/>
          <c:order val="1"/>
          <c:tx>
            <c:strRef>
              <c:f>Sheet1!$A$3</c:f>
              <c:strCache>
                <c:ptCount val="1"/>
                <c:pt idx="0">
                  <c:v>University of Washington</c:v>
                </c:pt>
              </c:strCache>
            </c:strRef>
          </c:tx>
          <c:spPr>
            <a:solidFill>
              <a:srgbClr val="FFFFFF"/>
            </a:solidFill>
            <a:ln w="50800" cap="flat">
              <a:solidFill>
                <a:schemeClr val="accent2">
                  <a:hueOff val="-2473793"/>
                  <a:satOff val="-50209"/>
                  <a:lumOff val="23543"/>
                </a:schemeClr>
              </a:solidFill>
              <a:prstDash val="solid"/>
              <a:miter lim="400000"/>
            </a:ln>
            <a:effectLst/>
          </c:spPr>
          <c:marker>
            <c:symbol val="circle"/>
            <c:size val="6"/>
            <c:spPr>
              <a:solidFill>
                <a:srgbClr val="FFFFFF"/>
              </a:solidFill>
              <a:ln w="50800" cap="flat">
                <a:solidFill>
                  <a:schemeClr val="accent2">
                    <a:hueOff val="-2473793"/>
                    <a:satOff val="-50209"/>
                    <a:lumOff val="23543"/>
                  </a:scheme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Sheet1!$B$3:$F$3</c:f>
              <c:numCache>
                <c:ptCount val="5"/>
                <c:pt idx="0">
                  <c:v>31.000000</c:v>
                </c:pt>
                <c:pt idx="1">
                  <c:v>30.000000</c:v>
                </c:pt>
                <c:pt idx="2">
                  <c:v>28.000000</c:v>
                </c:pt>
                <c:pt idx="3">
                  <c:v>28.000000</c:v>
                </c:pt>
                <c:pt idx="4">
                  <c:v>27.000000</c:v>
                </c:pt>
              </c:numCache>
            </c:numRef>
          </c:val>
          <c:smooth val="0"/>
        </c:ser>
        <c:ser>
          <c:idx val="2"/>
          <c:order val="2"/>
          <c:tx>
            <c:strRef>
              <c:f>Sheet1!$A$4</c:f>
              <c:strCache>
                <c:ptCount val="1"/>
                <c:pt idx="0">
                  <c:v>Berkeley Resource Center for Online Education (BRCOE)</c:v>
                </c:pt>
              </c:strCache>
            </c:strRef>
          </c:tx>
          <c:spPr>
            <a:solidFill>
              <a:srgbClr val="FFFFFF"/>
            </a:solidFill>
            <a:ln w="50800" cap="flat">
              <a:solidFill>
                <a:srgbClr val="FBE02C"/>
              </a:solidFill>
              <a:prstDash val="solid"/>
              <a:miter lim="400000"/>
            </a:ln>
            <a:effectLst/>
          </c:spPr>
          <c:marker>
            <c:symbol val="circle"/>
            <c:size val="6"/>
            <c:spPr>
              <a:solidFill>
                <a:srgbClr val="FFFFFF"/>
              </a:solidFill>
              <a:ln w="50800" cap="flat">
                <a:solidFill>
                  <a:srgbClr val="FBE02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Sheet1!$B$4:$F$4</c:f>
              <c:numCache>
                <c:ptCount val="4"/>
                <c:pt idx="0">
                  <c:v>26.000000</c:v>
                </c:pt>
                <c:pt idx="1">
                  <c:v>29.000000</c:v>
                </c:pt>
                <c:pt idx="2">
                  <c:v>38.000000</c:v>
                </c:pt>
                <c:pt idx="3">
                  <c:v>37.000000</c:v>
                </c:pt>
              </c:numCache>
            </c:numRef>
          </c:val>
          <c:smooth val="0"/>
        </c:ser>
        <c:ser>
          <c:idx val="3"/>
          <c:order val="3"/>
          <c:tx>
            <c:strRef>
              <c:f>Sheet1!$A$5</c:f>
              <c:strCache>
                <c:ptCount val="1"/>
                <c:pt idx="0">
                  <c:v>Shasta College</c:v>
                </c:pt>
              </c:strCache>
            </c:strRef>
          </c:tx>
          <c:spPr>
            <a:solidFill>
              <a:srgbClr val="FFFFFF"/>
            </a:solidFill>
            <a:ln w="50800" cap="flat">
              <a:solidFill>
                <a:srgbClr val="EE941A"/>
              </a:solidFill>
              <a:prstDash val="solid"/>
              <a:miter lim="400000"/>
            </a:ln>
            <a:effectLst/>
          </c:spPr>
          <c:marker>
            <c:symbol val="circle"/>
            <c:size val="6"/>
            <c:spPr>
              <a:solidFill>
                <a:srgbClr val="FFFFFF"/>
              </a:solidFill>
              <a:ln w="50800" cap="flat">
                <a:solidFill>
                  <a:srgbClr val="EE941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Sheet1!$B$5:$F$5</c:f>
              <c:numCache>
                <c:ptCount val="1"/>
                <c:pt idx="2">
                  <c:v>31.000000</c:v>
                </c:pt>
              </c:numCache>
            </c:numRef>
          </c:val>
          <c:smooth val="0"/>
        </c:ser>
        <c:ser>
          <c:idx val="4"/>
          <c:order val="4"/>
          <c:tx>
            <c:strRef>
              <c:f>Sheet1!$A$6</c:f>
              <c:strCache>
                <c:ptCount val="1"/>
                <c:pt idx="0">
                  <c:v>Berkeley</c:v>
                </c:pt>
              </c:strCache>
            </c:strRef>
          </c:tx>
          <c:spPr>
            <a:solidFill>
              <a:srgbClr val="FFFFFF"/>
            </a:solidFill>
            <a:ln w="50800" cap="flat">
              <a:solidFill>
                <a:srgbClr val="FA4813"/>
              </a:solidFill>
              <a:prstDash val="solid"/>
              <a:miter lim="400000"/>
            </a:ln>
            <a:effectLst/>
          </c:spPr>
          <c:marker>
            <c:symbol val="circle"/>
            <c:size val="6"/>
            <c:spPr>
              <a:solidFill>
                <a:srgbClr val="FFFFFF"/>
              </a:solidFill>
              <a:ln w="50800" cap="flat">
                <a:solidFill>
                  <a:srgbClr val="FA4813"/>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Sheet1!$B$6:$F$6</c:f>
              <c:numCache>
                <c:ptCount val="5"/>
                <c:pt idx="0">
                  <c:v>20.000000</c:v>
                </c:pt>
                <c:pt idx="1">
                  <c:v>25.000000</c:v>
                </c:pt>
                <c:pt idx="2">
                  <c:v>24.000000</c:v>
                </c:pt>
                <c:pt idx="3">
                  <c:v>23.000000</c:v>
                </c:pt>
                <c:pt idx="4">
                  <c:v>20.000000</c:v>
                </c:pt>
              </c:numCache>
            </c:numRef>
          </c:val>
          <c:smooth val="0"/>
        </c:ser>
        <c:ser>
          <c:idx val="5"/>
          <c:order val="5"/>
          <c:tx>
            <c:strRef>
              <c:f>Sheet1!$A$7</c:f>
              <c:strCache>
                <c:ptCount val="1"/>
                <c:pt idx="0">
                  <c:v>Butte College</c:v>
                </c:pt>
              </c:strCache>
            </c:strRef>
          </c:tx>
          <c:spPr>
            <a:solidFill>
              <a:srgbClr val="FFFFFF"/>
            </a:solidFill>
            <a:ln w="50800" cap="flat">
              <a:solidFill>
                <a:srgbClr val="885CB1"/>
              </a:solidFill>
              <a:prstDash val="solid"/>
              <a:miter lim="400000"/>
            </a:ln>
            <a:effectLst/>
          </c:spPr>
          <c:marker>
            <c:symbol val="circle"/>
            <c:size val="6"/>
            <c:spPr>
              <a:solidFill>
                <a:srgbClr val="FFFFFF"/>
              </a:solidFill>
              <a:ln w="50800" cap="flat">
                <a:solidFill>
                  <a:srgbClr val="885CB1"/>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Sheet1!$B$7:$F$7</c:f>
              <c:numCache>
                <c:ptCount val="1"/>
                <c:pt idx="2">
                  <c:v>26.000000</c:v>
                </c:pt>
              </c:numCache>
            </c:numRef>
          </c:val>
          <c:smooth val="0"/>
        </c:ser>
        <c:ser>
          <c:idx val="6"/>
          <c:order val="6"/>
          <c:tx>
            <c:strRef>
              <c:f>Sheet1!$A$8</c:f>
              <c:strCache>
                <c:ptCount val="1"/>
                <c:pt idx="0">
                  <c:v>Washington State Board for Community &amp; Technical Colleges</c:v>
                </c:pt>
              </c:strCache>
            </c:strRef>
          </c:tx>
          <c:spPr>
            <a:solidFill>
              <a:srgbClr val="FFFFFF"/>
            </a:solidFill>
            <a:ln w="50800" cap="flat">
              <a:solidFill>
                <a:srgbClr val="68B3FA"/>
              </a:solidFill>
              <a:prstDash val="solid"/>
              <a:miter lim="400000"/>
            </a:ln>
            <a:effectLst/>
          </c:spPr>
          <c:marker>
            <c:symbol val="circle"/>
            <c:size val="6"/>
            <c:spPr>
              <a:solidFill>
                <a:srgbClr val="FFFFFF"/>
              </a:solidFill>
              <a:ln w="50800" cap="flat">
                <a:solidFill>
                  <a:srgbClr val="68B3F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Sheet1!$B$8:$F$8</c:f>
              <c:numCache>
                <c:ptCount val="5"/>
                <c:pt idx="0">
                  <c:v>28.000000</c:v>
                </c:pt>
                <c:pt idx="1">
                  <c:v>27.000000</c:v>
                </c:pt>
                <c:pt idx="2">
                  <c:v>25.000000</c:v>
                </c:pt>
                <c:pt idx="3">
                  <c:v>24.000000</c:v>
                </c:pt>
                <c:pt idx="4">
                  <c:v>29.000000</c:v>
                </c:pt>
              </c:numCache>
            </c:numRef>
          </c:val>
          <c:smooth val="0"/>
        </c:ser>
        <c:ser>
          <c:idx val="7"/>
          <c:order val="7"/>
          <c:tx>
            <c:strRef>
              <c:f>Sheet1!$A$9</c:f>
              <c:strCache>
                <c:ptCount val="1"/>
                <c:pt idx="0">
                  <c:v>Olympic College</c:v>
                </c:pt>
              </c:strCache>
            </c:strRef>
          </c:tx>
          <c:spPr>
            <a:solidFill>
              <a:srgbClr val="FFFFFF"/>
            </a:solidFill>
            <a:ln w="50800" cap="flat">
              <a:solidFill>
                <a:srgbClr val="80C855"/>
              </a:solidFill>
              <a:prstDash val="solid"/>
              <a:miter lim="400000"/>
            </a:ln>
            <a:effectLst/>
          </c:spPr>
          <c:marker>
            <c:symbol val="circle"/>
            <c:size val="6"/>
            <c:spPr>
              <a:solidFill>
                <a:srgbClr val="FFFFFF"/>
              </a:solidFill>
              <a:ln w="50800" cap="flat">
                <a:solidFill>
                  <a:srgbClr val="80C855"/>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Sheet1!$B$9:$F$9</c:f>
              <c:numCache>
                <c:ptCount val="5"/>
                <c:pt idx="0">
                  <c:v>28.000000</c:v>
                </c:pt>
                <c:pt idx="1">
                  <c:v>33.000000</c:v>
                </c:pt>
                <c:pt idx="2">
                  <c:v>34.000000</c:v>
                </c:pt>
                <c:pt idx="3">
                  <c:v>33.000000</c:v>
                </c:pt>
                <c:pt idx="4">
                  <c:v>33.000000</c:v>
                </c:pt>
              </c:numCache>
            </c:numRef>
          </c:val>
          <c:smooth val="0"/>
        </c:ser>
        <c:ser>
          <c:idx val="8"/>
          <c:order val="8"/>
          <c:tx>
            <c:strRef>
              <c:f>Sheet1!$A$10</c:f>
              <c:strCache>
                <c:ptCount val="1"/>
                <c:pt idx="0">
                  <c:v>Clark College</c:v>
                </c:pt>
              </c:strCache>
            </c:strRef>
          </c:tx>
          <c:spPr>
            <a:solidFill>
              <a:srgbClr val="FFFFFF"/>
            </a:solidFill>
            <a:ln w="50800" cap="flat">
              <a:solidFill>
                <a:srgbClr val="FCE547"/>
              </a:solidFill>
              <a:prstDash val="solid"/>
              <a:miter lim="400000"/>
            </a:ln>
            <a:effectLst/>
          </c:spPr>
          <c:marker>
            <c:symbol val="circle"/>
            <c:size val="6"/>
            <c:spPr>
              <a:solidFill>
                <a:srgbClr val="FFFFFF"/>
              </a:solidFill>
              <a:ln w="50800" cap="flat">
                <a:solidFill>
                  <a:srgbClr val="FCE54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Sheet1!$B$10:$F$10</c:f>
              <c:numCache>
                <c:ptCount val="5"/>
                <c:pt idx="0">
                  <c:v>41.000000</c:v>
                </c:pt>
                <c:pt idx="1">
                  <c:v>33.000000</c:v>
                </c:pt>
                <c:pt idx="2">
                  <c:v>32.000000</c:v>
                </c:pt>
                <c:pt idx="3">
                  <c:v>35.000000</c:v>
                </c:pt>
                <c:pt idx="4">
                  <c:v>34.000000</c:v>
                </c:pt>
              </c:numCache>
            </c:numRef>
          </c:val>
          <c:smooth val="0"/>
        </c:ser>
        <c:ser>
          <c:idx val="9"/>
          <c:order val="9"/>
          <c:tx>
            <c:strRef>
              <c:f>Sheet1!$A$11</c:f>
              <c:strCache>
                <c:ptCount val="1"/>
                <c:pt idx="0">
                  <c:v>Foothill College</c:v>
                </c:pt>
              </c:strCache>
            </c:strRef>
          </c:tx>
          <c:spPr>
            <a:solidFill>
              <a:srgbClr val="FFFFFF"/>
            </a:solidFill>
            <a:ln w="50800" cap="flat">
              <a:solidFill>
                <a:srgbClr val="F1A237"/>
              </a:solidFill>
              <a:prstDash val="solid"/>
              <a:miter lim="400000"/>
            </a:ln>
            <a:effectLst/>
          </c:spPr>
          <c:marker>
            <c:symbol val="circle"/>
            <c:size val="6"/>
            <c:spPr>
              <a:solidFill>
                <a:srgbClr val="FFFFFF"/>
              </a:solidFill>
              <a:ln w="50800" cap="flat">
                <a:solidFill>
                  <a:srgbClr val="F1A23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Sheet1!$B$11:$F$11</c:f>
              <c:numCache>
                <c:ptCount val="1"/>
                <c:pt idx="2">
                  <c:v>25.000000</c:v>
                </c:pt>
              </c:numCache>
            </c:numRef>
          </c:val>
          <c:smooth val="0"/>
        </c:ser>
        <c:ser>
          <c:idx val="10"/>
          <c:order val="10"/>
          <c:tx>
            <c:strRef>
              <c:f>Sheet1!$A$12</c:f>
              <c:strCache>
                <c:ptCount val="1"/>
                <c:pt idx="0">
                  <c:v>Centralia College</c:v>
                </c:pt>
              </c:strCache>
            </c:strRef>
          </c:tx>
          <c:spPr>
            <a:solidFill>
              <a:srgbClr val="FFFFFF"/>
            </a:solidFill>
            <a:ln w="50800" cap="flat">
              <a:solidFill>
                <a:srgbClr val="FB6132"/>
              </a:solidFill>
              <a:prstDash val="solid"/>
              <a:miter lim="400000"/>
            </a:ln>
            <a:effectLst/>
          </c:spPr>
          <c:marker>
            <c:symbol val="circle"/>
            <c:size val="6"/>
            <c:spPr>
              <a:solidFill>
                <a:srgbClr val="FFFFFF"/>
              </a:solidFill>
              <a:ln w="50800" cap="flat">
                <a:solidFill>
                  <a:srgbClr val="FB6132"/>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Sheet1!$B$12:$F$12</c:f>
              <c:numCache>
                <c:ptCount val="5"/>
                <c:pt idx="0">
                  <c:v>30.000000</c:v>
                </c:pt>
                <c:pt idx="1">
                  <c:v>31.000000</c:v>
                </c:pt>
                <c:pt idx="2">
                  <c:v>32.000000</c:v>
                </c:pt>
                <c:pt idx="3">
                  <c:v>31.000000</c:v>
                </c:pt>
                <c:pt idx="4">
                  <c:v>31.000000</c:v>
                </c:pt>
              </c:numCache>
            </c:numRef>
          </c:val>
          <c:smooth val="0"/>
        </c:ser>
        <c:ser>
          <c:idx val="11"/>
          <c:order val="11"/>
          <c:tx>
            <c:strRef>
              <c:f>Sheet1!$A$13</c:f>
              <c:strCache>
                <c:ptCount val="1"/>
                <c:pt idx="0">
                  <c:v>Coastline College</c:v>
                </c:pt>
              </c:strCache>
            </c:strRef>
          </c:tx>
          <c:spPr>
            <a:solidFill>
              <a:srgbClr val="FFFFFF"/>
            </a:solidFill>
            <a:ln w="50800" cap="flat">
              <a:solidFill>
                <a:srgbClr val="956DBC"/>
              </a:solidFill>
              <a:prstDash val="solid"/>
              <a:miter lim="400000"/>
            </a:ln>
            <a:effectLst/>
          </c:spPr>
          <c:marker>
            <c:symbol val="circle"/>
            <c:size val="6"/>
            <c:spPr>
              <a:solidFill>
                <a:srgbClr val="FFFFFF"/>
              </a:solidFill>
              <a:ln w="50800" cap="flat">
                <a:solidFill>
                  <a:srgbClr val="956DB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Sheet1!$B$13:$F$13</c:f>
              <c:numCache>
                <c:ptCount val="3"/>
                <c:pt idx="1">
                  <c:v>25.000000</c:v>
                </c:pt>
                <c:pt idx="2">
                  <c:v>25.000000</c:v>
                </c:pt>
                <c:pt idx="3">
                  <c:v>34.000000</c:v>
                </c:pt>
              </c:numCache>
            </c:numRef>
          </c:val>
          <c:smooth val="0"/>
        </c:ser>
        <c:ser>
          <c:idx val="12"/>
          <c:order val="12"/>
          <c:tx>
            <c:strRef>
              <c:f>Sheet1!$A$14</c:f>
              <c:strCache>
                <c:ptCount val="1"/>
                <c:pt idx="0">
                  <c:v>Utah State University</c:v>
                </c:pt>
              </c:strCache>
            </c:strRef>
          </c:tx>
          <c:spPr>
            <a:solidFill>
              <a:srgbClr val="FFFFFF"/>
            </a:solidFill>
            <a:ln w="50800" cap="flat">
              <a:solidFill>
                <a:srgbClr val="7FBEFB"/>
              </a:solidFill>
              <a:prstDash val="solid"/>
              <a:miter lim="400000"/>
            </a:ln>
            <a:effectLst/>
          </c:spPr>
          <c:marker>
            <c:symbol val="circle"/>
            <c:size val="6"/>
            <c:spPr>
              <a:solidFill>
                <a:srgbClr val="FFFFFF"/>
              </a:solidFill>
              <a:ln w="50800" cap="flat">
                <a:solidFill>
                  <a:srgbClr val="7FBEFB"/>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Sheet1!$B$14:$F$14</c:f>
              <c:numCache>
                <c:ptCount val="5"/>
                <c:pt idx="0">
                  <c:v>29.000000</c:v>
                </c:pt>
                <c:pt idx="1">
                  <c:v>27.000000</c:v>
                </c:pt>
                <c:pt idx="2">
                  <c:v>28.000000</c:v>
                </c:pt>
                <c:pt idx="3">
                  <c:v>26.000000</c:v>
                </c:pt>
                <c:pt idx="4">
                  <c:v>27.000000</c:v>
                </c:pt>
              </c:numCache>
            </c:numRef>
          </c:val>
          <c:smooth val="0"/>
        </c:ser>
        <c:ser>
          <c:idx val="13"/>
          <c:order val="13"/>
          <c:tx>
            <c:strRef>
              <c:f>Sheet1!$A$15</c:f>
              <c:strCache>
                <c:ptCount val="1"/>
                <c:pt idx="0">
                  <c:v>Lethbridge College</c:v>
                </c:pt>
              </c:strCache>
            </c:strRef>
          </c:tx>
          <c:spPr>
            <a:solidFill>
              <a:srgbClr val="FFFFFF"/>
            </a:solidFill>
            <a:ln w="50800" cap="flat">
              <a:solidFill>
                <a:srgbClr val="91D06B"/>
              </a:solidFill>
              <a:prstDash val="solid"/>
              <a:miter lim="400000"/>
            </a:ln>
            <a:effectLst/>
          </c:spPr>
          <c:marker>
            <c:symbol val="circle"/>
            <c:size val="6"/>
            <c:spPr>
              <a:solidFill>
                <a:srgbClr val="FFFFFF"/>
              </a:solidFill>
              <a:ln w="50800" cap="flat">
                <a:solidFill>
                  <a:srgbClr val="91D06B"/>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Sheet1!$B$15:$F$15</c:f>
              <c:numCache>
                <c:ptCount val="5"/>
                <c:pt idx="0">
                  <c:v>25.000000</c:v>
                </c:pt>
                <c:pt idx="1">
                  <c:v>28.000000</c:v>
                </c:pt>
                <c:pt idx="2">
                  <c:v>30.000000</c:v>
                </c:pt>
                <c:pt idx="3">
                  <c:v>32.000000</c:v>
                </c:pt>
                <c:pt idx="4">
                  <c:v>32.000000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FBFBF"/>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Average accessibility score (higher is better)</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4156"/>
          <c:y val="0.0327415"/>
          <c:w val="0.909332"/>
          <c:h val="0.911424"/>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28.800000</c:v>
                </c:pt>
                <c:pt idx="1">
                  <c:v>28.545455</c:v>
                </c:pt>
                <c:pt idx="2">
                  <c:v>29.357143</c:v>
                </c:pt>
                <c:pt idx="3">
                  <c:v>31.000000</c:v>
                </c:pt>
                <c:pt idx="4">
                  <c:v>31.615385</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Average accessibility score (higher is better)</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3963"/>
          <c:y val="0.0326175"/>
          <c:w val="0.90936"/>
          <c:h val="0.911712"/>
        </c:manualLayout>
      </c:layout>
      <c:lineChart>
        <c:grouping val="standard"/>
        <c:varyColors val="0"/>
        <c:ser>
          <c:idx val="0"/>
          <c:order val="0"/>
          <c:tx>
            <c:strRef>
              <c:f>Sheet1!$A$2</c:f>
              <c:strCache>
                <c:ptCount val="1"/>
                <c:pt idx="0">
                  <c:v>Umpqua Community College</c:v>
                </c:pt>
              </c:strCache>
            </c:strRef>
          </c:tx>
          <c:spPr>
            <a:solidFill>
              <a:srgbClr val="FFFFFF"/>
            </a:solidFill>
            <a:ln w="50800" cap="flat">
              <a:solidFill>
                <a:srgbClr val="51A8F9"/>
              </a:solidFill>
              <a:prstDash val="solid"/>
              <a:miter lim="400000"/>
            </a:ln>
            <a:effectLst/>
          </c:spPr>
          <c:marker>
            <c:symbol val="circle"/>
            <c:size val="6"/>
            <c:spPr>
              <a:solidFill>
                <a:srgbClr val="FFFFFF"/>
              </a:solidFill>
              <a:ln w="50800" cap="flat">
                <a:solidFill>
                  <a:srgbClr val="51A8F9"/>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Sheet1!$B$2:$F$2</c:f>
              <c:numCache>
                <c:ptCount val="3"/>
                <c:pt idx="1">
                  <c:v>45.098039</c:v>
                </c:pt>
                <c:pt idx="2">
                  <c:v>23.560625</c:v>
                </c:pt>
                <c:pt idx="3">
                  <c:v>21.745625</c:v>
                </c:pt>
              </c:numCache>
            </c:numRef>
          </c:val>
          <c:smooth val="0"/>
        </c:ser>
        <c:ser>
          <c:idx val="1"/>
          <c:order val="1"/>
          <c:tx>
            <c:strRef>
              <c:f>Sheet1!$A$3</c:f>
              <c:strCache>
                <c:ptCount val="1"/>
                <c:pt idx="0">
                  <c:v>University of Washington</c:v>
                </c:pt>
              </c:strCache>
            </c:strRef>
          </c:tx>
          <c:spPr>
            <a:solidFill>
              <a:srgbClr val="FFFFFF"/>
            </a:solidFill>
            <a:ln w="50800" cap="flat">
              <a:solidFill>
                <a:schemeClr val="accent2">
                  <a:hueOff val="-2473793"/>
                  <a:satOff val="-50209"/>
                  <a:lumOff val="23543"/>
                </a:schemeClr>
              </a:solidFill>
              <a:prstDash val="solid"/>
              <a:miter lim="400000"/>
            </a:ln>
            <a:effectLst/>
          </c:spPr>
          <c:marker>
            <c:symbol val="circle"/>
            <c:size val="6"/>
            <c:spPr>
              <a:solidFill>
                <a:srgbClr val="FFFFFF"/>
              </a:solidFill>
              <a:ln w="50800" cap="flat">
                <a:solidFill>
                  <a:schemeClr val="accent2">
                    <a:hueOff val="-2473793"/>
                    <a:satOff val="-50209"/>
                    <a:lumOff val="23543"/>
                  </a:scheme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Sheet1!$B$3:$F$3</c:f>
              <c:numCache>
                <c:ptCount val="5"/>
                <c:pt idx="0">
                  <c:v>19.299240</c:v>
                </c:pt>
                <c:pt idx="1">
                  <c:v>17.903656</c:v>
                </c:pt>
                <c:pt idx="2">
                  <c:v>15.983578</c:v>
                </c:pt>
                <c:pt idx="3">
                  <c:v>15.570629</c:v>
                </c:pt>
                <c:pt idx="4">
                  <c:v>15.387220</c:v>
                </c:pt>
              </c:numCache>
            </c:numRef>
          </c:val>
          <c:smooth val="0"/>
        </c:ser>
        <c:ser>
          <c:idx val="2"/>
          <c:order val="2"/>
          <c:tx>
            <c:strRef>
              <c:f>Sheet1!$A$4</c:f>
              <c:strCache>
                <c:ptCount val="1"/>
                <c:pt idx="0">
                  <c:v>Berkeley Resource Center for Online Education (BRCOE)</c:v>
                </c:pt>
              </c:strCache>
            </c:strRef>
          </c:tx>
          <c:spPr>
            <a:solidFill>
              <a:srgbClr val="FFFFFF"/>
            </a:solidFill>
            <a:ln w="50800" cap="flat">
              <a:solidFill>
                <a:srgbClr val="FBE02C"/>
              </a:solidFill>
              <a:prstDash val="solid"/>
              <a:miter lim="400000"/>
            </a:ln>
            <a:effectLst/>
          </c:spPr>
          <c:marker>
            <c:symbol val="circle"/>
            <c:size val="6"/>
            <c:spPr>
              <a:solidFill>
                <a:srgbClr val="FFFFFF"/>
              </a:solidFill>
              <a:ln w="50800" cap="flat">
                <a:solidFill>
                  <a:srgbClr val="FBE02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Sheet1!$B$4:$F$4</c:f>
              <c:numCache>
                <c:ptCount val="3"/>
                <c:pt idx="1">
                  <c:v>15.302790</c:v>
                </c:pt>
                <c:pt idx="2">
                  <c:v>5.182148</c:v>
                </c:pt>
                <c:pt idx="3">
                  <c:v>3.874918</c:v>
                </c:pt>
              </c:numCache>
            </c:numRef>
          </c:val>
          <c:smooth val="0"/>
        </c:ser>
        <c:ser>
          <c:idx val="3"/>
          <c:order val="3"/>
          <c:tx>
            <c:strRef>
              <c:f>Sheet1!$A$5</c:f>
              <c:strCache>
                <c:ptCount val="1"/>
                <c:pt idx="0">
                  <c:v>Shasta College</c:v>
                </c:pt>
              </c:strCache>
            </c:strRef>
          </c:tx>
          <c:spPr>
            <a:solidFill>
              <a:srgbClr val="FFFFFF"/>
            </a:solidFill>
            <a:ln w="50800" cap="flat">
              <a:solidFill>
                <a:srgbClr val="EE941A"/>
              </a:solidFill>
              <a:prstDash val="solid"/>
              <a:miter lim="400000"/>
            </a:ln>
            <a:effectLst/>
          </c:spPr>
          <c:marker>
            <c:symbol val="circle"/>
            <c:size val="6"/>
            <c:spPr>
              <a:solidFill>
                <a:srgbClr val="FFFFFF"/>
              </a:solidFill>
              <a:ln w="50800" cap="flat">
                <a:solidFill>
                  <a:srgbClr val="EE941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Sheet1!$B$5:$F$5</c:f>
              <c:numCache>
                <c:ptCount val="0"/>
              </c:numCache>
            </c:numRef>
          </c:val>
          <c:smooth val="0"/>
        </c:ser>
        <c:ser>
          <c:idx val="4"/>
          <c:order val="4"/>
          <c:tx>
            <c:strRef>
              <c:f>Sheet1!$A$6</c:f>
              <c:strCache>
                <c:ptCount val="1"/>
                <c:pt idx="0">
                  <c:v>Berkeley</c:v>
                </c:pt>
              </c:strCache>
            </c:strRef>
          </c:tx>
          <c:spPr>
            <a:solidFill>
              <a:srgbClr val="FFFFFF"/>
            </a:solidFill>
            <a:ln w="50800" cap="flat">
              <a:solidFill>
                <a:srgbClr val="FA4813"/>
              </a:solidFill>
              <a:prstDash val="solid"/>
              <a:miter lim="400000"/>
            </a:ln>
            <a:effectLst/>
          </c:spPr>
          <c:marker>
            <c:symbol val="circle"/>
            <c:size val="6"/>
            <c:spPr>
              <a:solidFill>
                <a:srgbClr val="FFFFFF"/>
              </a:solidFill>
              <a:ln w="50800" cap="flat">
                <a:solidFill>
                  <a:srgbClr val="FA4813"/>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Sheet1!$B$6:$F$6</c:f>
              <c:numCache>
                <c:ptCount val="5"/>
                <c:pt idx="0">
                  <c:v>19.195046</c:v>
                </c:pt>
                <c:pt idx="1">
                  <c:v>17.203082</c:v>
                </c:pt>
                <c:pt idx="2">
                  <c:v>19.984926</c:v>
                </c:pt>
                <c:pt idx="3">
                  <c:v>19.175361</c:v>
                </c:pt>
                <c:pt idx="4">
                  <c:v>20.179372</c:v>
                </c:pt>
              </c:numCache>
            </c:numRef>
          </c:val>
          <c:smooth val="0"/>
        </c:ser>
        <c:ser>
          <c:idx val="5"/>
          <c:order val="5"/>
          <c:tx>
            <c:strRef>
              <c:f>Sheet1!$A$7</c:f>
              <c:strCache>
                <c:ptCount val="1"/>
                <c:pt idx="0">
                  <c:v>Butte College</c:v>
                </c:pt>
              </c:strCache>
            </c:strRef>
          </c:tx>
          <c:spPr>
            <a:solidFill>
              <a:srgbClr val="FFFFFF"/>
            </a:solidFill>
            <a:ln w="50800" cap="flat">
              <a:solidFill>
                <a:srgbClr val="885CB1"/>
              </a:solidFill>
              <a:prstDash val="solid"/>
              <a:miter lim="400000"/>
            </a:ln>
            <a:effectLst/>
          </c:spPr>
          <c:marker>
            <c:symbol val="circle"/>
            <c:size val="6"/>
            <c:spPr>
              <a:solidFill>
                <a:srgbClr val="FFFFFF"/>
              </a:solidFill>
              <a:ln w="50800" cap="flat">
                <a:solidFill>
                  <a:srgbClr val="885CB1"/>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Sheet1!$B$7:$F$7</c:f>
              <c:numCache>
                <c:ptCount val="0"/>
              </c:numCache>
            </c:numRef>
          </c:val>
          <c:smooth val="0"/>
        </c:ser>
        <c:ser>
          <c:idx val="6"/>
          <c:order val="6"/>
          <c:tx>
            <c:strRef>
              <c:f>Sheet1!$A$8</c:f>
              <c:strCache>
                <c:ptCount val="1"/>
                <c:pt idx="0">
                  <c:v>Washington State Board for Community &amp; Technical Colleges</c:v>
                </c:pt>
              </c:strCache>
            </c:strRef>
          </c:tx>
          <c:spPr>
            <a:solidFill>
              <a:srgbClr val="FFFFFF"/>
            </a:solidFill>
            <a:ln w="50800" cap="flat">
              <a:solidFill>
                <a:srgbClr val="68B3FA"/>
              </a:solidFill>
              <a:prstDash val="solid"/>
              <a:miter lim="400000"/>
            </a:ln>
            <a:effectLst/>
          </c:spPr>
          <c:marker>
            <c:symbol val="circle"/>
            <c:size val="6"/>
            <c:spPr>
              <a:solidFill>
                <a:srgbClr val="FFFFFF"/>
              </a:solidFill>
              <a:ln w="50800" cap="flat">
                <a:solidFill>
                  <a:srgbClr val="68B3F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Sheet1!$B$8:$F$8</c:f>
              <c:numCache>
                <c:ptCount val="4"/>
                <c:pt idx="0">
                  <c:v>6.301370</c:v>
                </c:pt>
                <c:pt idx="1">
                  <c:v>5.484408</c:v>
                </c:pt>
                <c:pt idx="2">
                  <c:v>9.009575</c:v>
                </c:pt>
                <c:pt idx="3">
                  <c:v>26.492861</c:v>
                </c:pt>
              </c:numCache>
            </c:numRef>
          </c:val>
          <c:smooth val="0"/>
        </c:ser>
        <c:ser>
          <c:idx val="7"/>
          <c:order val="7"/>
          <c:tx>
            <c:strRef>
              <c:f>Sheet1!$A$9</c:f>
              <c:strCache>
                <c:ptCount val="1"/>
                <c:pt idx="0">
                  <c:v>Olympic College</c:v>
                </c:pt>
              </c:strCache>
            </c:strRef>
          </c:tx>
          <c:spPr>
            <a:solidFill>
              <a:srgbClr val="FFFFFF"/>
            </a:solidFill>
            <a:ln w="50800" cap="flat">
              <a:solidFill>
                <a:srgbClr val="80C855"/>
              </a:solidFill>
              <a:prstDash val="solid"/>
              <a:miter lim="400000"/>
            </a:ln>
            <a:effectLst/>
          </c:spPr>
          <c:marker>
            <c:symbol val="circle"/>
            <c:size val="6"/>
            <c:spPr>
              <a:solidFill>
                <a:srgbClr val="FFFFFF"/>
              </a:solidFill>
              <a:ln w="50800" cap="flat">
                <a:solidFill>
                  <a:srgbClr val="80C855"/>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Sheet1!$B$9:$F$9</c:f>
              <c:numCache>
                <c:ptCount val="5"/>
                <c:pt idx="0">
                  <c:v>8.824541</c:v>
                </c:pt>
                <c:pt idx="1">
                  <c:v>10.883144</c:v>
                </c:pt>
                <c:pt idx="2">
                  <c:v>12.305657</c:v>
                </c:pt>
                <c:pt idx="3">
                  <c:v>11.439365</c:v>
                </c:pt>
                <c:pt idx="4">
                  <c:v>9.178376</c:v>
                </c:pt>
              </c:numCache>
            </c:numRef>
          </c:val>
          <c:smooth val="0"/>
        </c:ser>
        <c:ser>
          <c:idx val="8"/>
          <c:order val="8"/>
          <c:tx>
            <c:strRef>
              <c:f>Sheet1!$A$10</c:f>
              <c:strCache>
                <c:ptCount val="1"/>
                <c:pt idx="0">
                  <c:v>Clark College</c:v>
                </c:pt>
              </c:strCache>
            </c:strRef>
          </c:tx>
          <c:spPr>
            <a:solidFill>
              <a:srgbClr val="FFFFFF"/>
            </a:solidFill>
            <a:ln w="50800" cap="flat">
              <a:solidFill>
                <a:srgbClr val="FCE547"/>
              </a:solidFill>
              <a:prstDash val="solid"/>
              <a:miter lim="400000"/>
            </a:ln>
            <a:effectLst/>
          </c:spPr>
          <c:marker>
            <c:symbol val="circle"/>
            <c:size val="6"/>
            <c:spPr>
              <a:solidFill>
                <a:srgbClr val="FFFFFF"/>
              </a:solidFill>
              <a:ln w="50800" cap="flat">
                <a:solidFill>
                  <a:srgbClr val="FCE54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Sheet1!$B$10:$F$10</c:f>
              <c:numCache>
                <c:ptCount val="5"/>
                <c:pt idx="0">
                  <c:v>8.651249</c:v>
                </c:pt>
                <c:pt idx="1">
                  <c:v>12.501353</c:v>
                </c:pt>
                <c:pt idx="2">
                  <c:v>11.924572</c:v>
                </c:pt>
                <c:pt idx="3">
                  <c:v>15.950166</c:v>
                </c:pt>
                <c:pt idx="4">
                  <c:v>11.083991</c:v>
                </c:pt>
              </c:numCache>
            </c:numRef>
          </c:val>
          <c:smooth val="0"/>
        </c:ser>
        <c:ser>
          <c:idx val="9"/>
          <c:order val="9"/>
          <c:tx>
            <c:strRef>
              <c:f>Sheet1!$A$11</c:f>
              <c:strCache>
                <c:ptCount val="1"/>
                <c:pt idx="0">
                  <c:v>Foothill College</c:v>
                </c:pt>
              </c:strCache>
            </c:strRef>
          </c:tx>
          <c:spPr>
            <a:solidFill>
              <a:srgbClr val="FFFFFF"/>
            </a:solidFill>
            <a:ln w="50800" cap="flat">
              <a:solidFill>
                <a:srgbClr val="F1A237"/>
              </a:solidFill>
              <a:prstDash val="solid"/>
              <a:miter lim="400000"/>
            </a:ln>
            <a:effectLst/>
          </c:spPr>
          <c:marker>
            <c:symbol val="circle"/>
            <c:size val="6"/>
            <c:spPr>
              <a:solidFill>
                <a:srgbClr val="FFFFFF"/>
              </a:solidFill>
              <a:ln w="50800" cap="flat">
                <a:solidFill>
                  <a:srgbClr val="F1A23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Sheet1!$B$11:$F$11</c:f>
              <c:numCache>
                <c:ptCount val="0"/>
              </c:numCache>
            </c:numRef>
          </c:val>
          <c:smooth val="0"/>
        </c:ser>
        <c:ser>
          <c:idx val="10"/>
          <c:order val="10"/>
          <c:tx>
            <c:strRef>
              <c:f>Sheet1!$A$12</c:f>
              <c:strCache>
                <c:ptCount val="1"/>
                <c:pt idx="0">
                  <c:v>Centralia College</c:v>
                </c:pt>
              </c:strCache>
            </c:strRef>
          </c:tx>
          <c:spPr>
            <a:solidFill>
              <a:srgbClr val="FFFFFF"/>
            </a:solidFill>
            <a:ln w="50800" cap="flat">
              <a:solidFill>
                <a:srgbClr val="FB6132"/>
              </a:solidFill>
              <a:prstDash val="solid"/>
              <a:miter lim="400000"/>
            </a:ln>
            <a:effectLst/>
          </c:spPr>
          <c:marker>
            <c:symbol val="circle"/>
            <c:size val="6"/>
            <c:spPr>
              <a:solidFill>
                <a:srgbClr val="FFFFFF"/>
              </a:solidFill>
              <a:ln w="50800" cap="flat">
                <a:solidFill>
                  <a:srgbClr val="FB6132"/>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Sheet1!$B$12:$F$12</c:f>
              <c:numCache>
                <c:ptCount val="5"/>
                <c:pt idx="0">
                  <c:v>1.146358</c:v>
                </c:pt>
                <c:pt idx="1">
                  <c:v>8.103969</c:v>
                </c:pt>
                <c:pt idx="2">
                  <c:v>6.675935</c:v>
                </c:pt>
                <c:pt idx="3">
                  <c:v>8.695311</c:v>
                </c:pt>
                <c:pt idx="4">
                  <c:v>8.540392</c:v>
                </c:pt>
              </c:numCache>
            </c:numRef>
          </c:val>
          <c:smooth val="0"/>
        </c:ser>
        <c:ser>
          <c:idx val="11"/>
          <c:order val="11"/>
          <c:tx>
            <c:strRef>
              <c:f>Sheet1!$A$13</c:f>
              <c:strCache>
                <c:ptCount val="1"/>
                <c:pt idx="0">
                  <c:v>Utah State University</c:v>
                </c:pt>
              </c:strCache>
            </c:strRef>
          </c:tx>
          <c:spPr>
            <a:solidFill>
              <a:srgbClr val="FFFFFF"/>
            </a:solidFill>
            <a:ln w="50800" cap="flat">
              <a:solidFill>
                <a:srgbClr val="956DBC"/>
              </a:solidFill>
              <a:prstDash val="solid"/>
              <a:miter lim="400000"/>
            </a:ln>
            <a:effectLst/>
          </c:spPr>
          <c:marker>
            <c:symbol val="circle"/>
            <c:size val="6"/>
            <c:spPr>
              <a:solidFill>
                <a:srgbClr val="FFFFFF"/>
              </a:solidFill>
              <a:ln w="50800" cap="flat">
                <a:solidFill>
                  <a:srgbClr val="956DB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Sheet1!$B$13:$F$13</c:f>
              <c:numCache>
                <c:ptCount val="5"/>
                <c:pt idx="0">
                  <c:v>16.430959</c:v>
                </c:pt>
                <c:pt idx="1">
                  <c:v>16.978019</c:v>
                </c:pt>
                <c:pt idx="2">
                  <c:v>16.826950</c:v>
                </c:pt>
                <c:pt idx="3">
                  <c:v>16.852043</c:v>
                </c:pt>
                <c:pt idx="4">
                  <c:v>17.317924</c:v>
                </c:pt>
              </c:numCache>
            </c:numRef>
          </c:val>
          <c:smooth val="0"/>
        </c:ser>
        <c:ser>
          <c:idx val="12"/>
          <c:order val="12"/>
          <c:tx>
            <c:strRef>
              <c:f>Sheet1!$A$14</c:f>
              <c:strCache>
                <c:ptCount val="1"/>
                <c:pt idx="0">
                  <c:v>Lethbridge College</c:v>
                </c:pt>
              </c:strCache>
            </c:strRef>
          </c:tx>
          <c:spPr>
            <a:solidFill>
              <a:srgbClr val="FFFFFF"/>
            </a:solidFill>
            <a:ln w="50800" cap="flat">
              <a:solidFill>
                <a:srgbClr val="7FBEFB"/>
              </a:solidFill>
              <a:prstDash val="solid"/>
              <a:miter lim="400000"/>
            </a:ln>
            <a:effectLst/>
          </c:spPr>
          <c:marker>
            <c:symbol val="circle"/>
            <c:size val="6"/>
            <c:spPr>
              <a:solidFill>
                <a:srgbClr val="FFFFFF"/>
              </a:solidFill>
              <a:ln w="50800" cap="flat">
                <a:solidFill>
                  <a:srgbClr val="7FBEFB"/>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Sheet1!$B$14:$F$14</c:f>
              <c:numCache>
                <c:ptCount val="3"/>
                <c:pt idx="1">
                  <c:v>21.428571</c:v>
                </c:pt>
                <c:pt idx="2">
                  <c:v>7.103911</c:v>
                </c:pt>
                <c:pt idx="3">
                  <c:v>9.591042</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documents that are scanned</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4156"/>
          <c:y val="0.0327415"/>
          <c:w val="0.909332"/>
          <c:h val="0.911424"/>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11.406966</c:v>
                </c:pt>
                <c:pt idx="1">
                  <c:v>17.088703</c:v>
                </c:pt>
                <c:pt idx="2">
                  <c:v>12.855788</c:v>
                </c:pt>
                <c:pt idx="3">
                  <c:v>13.558509</c:v>
                </c:pt>
                <c:pt idx="4">
                  <c:v>11.618221</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documents that are scanned</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506"/>
          <c:y val="0.0326195"/>
          <c:w val="0.909136"/>
          <c:h val="0.911708"/>
        </c:manualLayout>
      </c:layout>
      <c:lineChart>
        <c:grouping val="standard"/>
        <c:varyColors val="0"/>
        <c:ser>
          <c:idx val="0"/>
          <c:order val="0"/>
          <c:tx>
            <c:strRef>
              <c:f>Sheet1!$A$2</c:f>
              <c:strCache>
                <c:ptCount val="1"/>
                <c:pt idx="0">
                  <c:v>Umpqua Community College</c:v>
                </c:pt>
              </c:strCache>
            </c:strRef>
          </c:tx>
          <c:spPr>
            <a:solidFill>
              <a:srgbClr val="FFFFFF"/>
            </a:solidFill>
            <a:ln w="50800" cap="flat">
              <a:solidFill>
                <a:srgbClr val="51A8F9"/>
              </a:solidFill>
              <a:prstDash val="solid"/>
              <a:miter lim="400000"/>
            </a:ln>
            <a:effectLst/>
          </c:spPr>
          <c:marker>
            <c:symbol val="circle"/>
            <c:size val="6"/>
            <c:spPr>
              <a:solidFill>
                <a:srgbClr val="FFFFFF"/>
              </a:solidFill>
              <a:ln w="50800" cap="flat">
                <a:solidFill>
                  <a:srgbClr val="51A8F9"/>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Sheet1!$B$2:$F$2</c:f>
              <c:numCache>
                <c:ptCount val="3"/>
                <c:pt idx="1">
                  <c:v>31.372549</c:v>
                </c:pt>
                <c:pt idx="2">
                  <c:v>33.910650</c:v>
                </c:pt>
                <c:pt idx="3">
                  <c:v>33.244079</c:v>
                </c:pt>
              </c:numCache>
            </c:numRef>
          </c:val>
          <c:smooth val="0"/>
        </c:ser>
        <c:ser>
          <c:idx val="1"/>
          <c:order val="1"/>
          <c:tx>
            <c:strRef>
              <c:f>Sheet1!$A$3</c:f>
              <c:strCache>
                <c:ptCount val="1"/>
                <c:pt idx="0">
                  <c:v>University of Washington</c:v>
                </c:pt>
              </c:strCache>
            </c:strRef>
          </c:tx>
          <c:spPr>
            <a:solidFill>
              <a:srgbClr val="FFFFFF"/>
            </a:solidFill>
            <a:ln w="50800" cap="flat">
              <a:solidFill>
                <a:schemeClr val="accent2">
                  <a:hueOff val="-2473793"/>
                  <a:satOff val="-50209"/>
                  <a:lumOff val="23543"/>
                </a:schemeClr>
              </a:solidFill>
              <a:prstDash val="solid"/>
              <a:miter lim="400000"/>
            </a:ln>
            <a:effectLst/>
          </c:spPr>
          <c:marker>
            <c:symbol val="circle"/>
            <c:size val="6"/>
            <c:spPr>
              <a:solidFill>
                <a:srgbClr val="FFFFFF"/>
              </a:solidFill>
              <a:ln w="50800" cap="flat">
                <a:solidFill>
                  <a:schemeClr val="accent2">
                    <a:hueOff val="-2473793"/>
                    <a:satOff val="-50209"/>
                    <a:lumOff val="23543"/>
                  </a:scheme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Sheet1!$B$3:$F$3</c:f>
              <c:numCache>
                <c:ptCount val="5"/>
                <c:pt idx="0">
                  <c:v>59.256440</c:v>
                </c:pt>
                <c:pt idx="1">
                  <c:v>59.345346</c:v>
                </c:pt>
                <c:pt idx="2">
                  <c:v>59.459543</c:v>
                </c:pt>
                <c:pt idx="3">
                  <c:v>58.768861</c:v>
                </c:pt>
                <c:pt idx="4">
                  <c:v>60.003860</c:v>
                </c:pt>
              </c:numCache>
            </c:numRef>
          </c:val>
          <c:smooth val="0"/>
        </c:ser>
        <c:ser>
          <c:idx val="2"/>
          <c:order val="2"/>
          <c:tx>
            <c:strRef>
              <c:f>Sheet1!$A$4</c:f>
              <c:strCache>
                <c:ptCount val="1"/>
                <c:pt idx="0">
                  <c:v>Berkeley Resource Center for Online Education (BRCOE)</c:v>
                </c:pt>
              </c:strCache>
            </c:strRef>
          </c:tx>
          <c:spPr>
            <a:solidFill>
              <a:srgbClr val="FFFFFF"/>
            </a:solidFill>
            <a:ln w="50800" cap="flat">
              <a:solidFill>
                <a:srgbClr val="FBE02C"/>
              </a:solidFill>
              <a:prstDash val="solid"/>
              <a:miter lim="400000"/>
            </a:ln>
            <a:effectLst/>
          </c:spPr>
          <c:marker>
            <c:symbol val="circle"/>
            <c:size val="6"/>
            <c:spPr>
              <a:solidFill>
                <a:srgbClr val="FFFFFF"/>
              </a:solidFill>
              <a:ln w="50800" cap="flat">
                <a:solidFill>
                  <a:srgbClr val="FBE02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Sheet1!$B$4:$F$4</c:f>
              <c:numCache>
                <c:ptCount val="3"/>
                <c:pt idx="1">
                  <c:v>55.503734</c:v>
                </c:pt>
                <c:pt idx="2">
                  <c:v>61.211225</c:v>
                </c:pt>
                <c:pt idx="3">
                  <c:v>52.226789</c:v>
                </c:pt>
              </c:numCache>
            </c:numRef>
          </c:val>
          <c:smooth val="0"/>
        </c:ser>
        <c:ser>
          <c:idx val="3"/>
          <c:order val="3"/>
          <c:tx>
            <c:strRef>
              <c:f>Sheet1!$A$5</c:f>
              <c:strCache>
                <c:ptCount val="1"/>
                <c:pt idx="0">
                  <c:v>Shasta College</c:v>
                </c:pt>
              </c:strCache>
            </c:strRef>
          </c:tx>
          <c:spPr>
            <a:solidFill>
              <a:srgbClr val="FFFFFF"/>
            </a:solidFill>
            <a:ln w="50800" cap="flat">
              <a:solidFill>
                <a:srgbClr val="EE941A"/>
              </a:solidFill>
              <a:prstDash val="solid"/>
              <a:miter lim="400000"/>
            </a:ln>
            <a:effectLst/>
          </c:spPr>
          <c:marker>
            <c:symbol val="circle"/>
            <c:size val="6"/>
            <c:spPr>
              <a:solidFill>
                <a:srgbClr val="FFFFFF"/>
              </a:solidFill>
              <a:ln w="50800" cap="flat">
                <a:solidFill>
                  <a:srgbClr val="EE941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Sheet1!$B$5:$F$5</c:f>
              <c:numCache>
                <c:ptCount val="0"/>
              </c:numCache>
            </c:numRef>
          </c:val>
          <c:smooth val="0"/>
        </c:ser>
        <c:ser>
          <c:idx val="4"/>
          <c:order val="4"/>
          <c:tx>
            <c:strRef>
              <c:f>Sheet1!$A$6</c:f>
              <c:strCache>
                <c:ptCount val="1"/>
                <c:pt idx="0">
                  <c:v>Berkeley</c:v>
                </c:pt>
              </c:strCache>
            </c:strRef>
          </c:tx>
          <c:spPr>
            <a:solidFill>
              <a:srgbClr val="FFFFFF"/>
            </a:solidFill>
            <a:ln w="50800" cap="flat">
              <a:solidFill>
                <a:srgbClr val="FA4813"/>
              </a:solidFill>
              <a:prstDash val="solid"/>
              <a:miter lim="400000"/>
            </a:ln>
            <a:effectLst/>
          </c:spPr>
          <c:marker>
            <c:symbol val="circle"/>
            <c:size val="6"/>
            <c:spPr>
              <a:solidFill>
                <a:srgbClr val="FFFFFF"/>
              </a:solidFill>
              <a:ln w="50800" cap="flat">
                <a:solidFill>
                  <a:srgbClr val="FA4813"/>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Sheet1!$B$6:$F$6</c:f>
              <c:numCache>
                <c:ptCount val="5"/>
                <c:pt idx="0">
                  <c:v>67.182663</c:v>
                </c:pt>
                <c:pt idx="1">
                  <c:v>59.523726</c:v>
                </c:pt>
                <c:pt idx="2">
                  <c:v>56.333333</c:v>
                </c:pt>
                <c:pt idx="3">
                  <c:v>47.000000</c:v>
                </c:pt>
                <c:pt idx="4">
                  <c:v>37.000000</c:v>
                </c:pt>
              </c:numCache>
            </c:numRef>
          </c:val>
          <c:smooth val="0"/>
        </c:ser>
        <c:ser>
          <c:idx val="5"/>
          <c:order val="5"/>
          <c:tx>
            <c:strRef>
              <c:f>Sheet1!$A$7</c:f>
              <c:strCache>
                <c:ptCount val="1"/>
                <c:pt idx="0">
                  <c:v>Butte College</c:v>
                </c:pt>
              </c:strCache>
            </c:strRef>
          </c:tx>
          <c:spPr>
            <a:solidFill>
              <a:srgbClr val="FFFFFF"/>
            </a:solidFill>
            <a:ln w="50800" cap="flat">
              <a:solidFill>
                <a:srgbClr val="885CB1"/>
              </a:solidFill>
              <a:prstDash val="solid"/>
              <a:miter lim="400000"/>
            </a:ln>
            <a:effectLst/>
          </c:spPr>
          <c:marker>
            <c:symbol val="circle"/>
            <c:size val="6"/>
            <c:spPr>
              <a:solidFill>
                <a:srgbClr val="FFFFFF"/>
              </a:solidFill>
              <a:ln w="50800" cap="flat">
                <a:solidFill>
                  <a:srgbClr val="885CB1"/>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Sheet1!$B$7:$F$7</c:f>
              <c:numCache>
                <c:ptCount val="0"/>
              </c:numCache>
            </c:numRef>
          </c:val>
          <c:smooth val="0"/>
        </c:ser>
        <c:ser>
          <c:idx val="6"/>
          <c:order val="6"/>
          <c:tx>
            <c:strRef>
              <c:f>Sheet1!$A$8</c:f>
              <c:strCache>
                <c:ptCount val="1"/>
                <c:pt idx="0">
                  <c:v>Washington State Board for Community &amp; Technical Colleges</c:v>
                </c:pt>
              </c:strCache>
            </c:strRef>
          </c:tx>
          <c:spPr>
            <a:solidFill>
              <a:srgbClr val="FFFFFF"/>
            </a:solidFill>
            <a:ln w="50800" cap="flat">
              <a:solidFill>
                <a:srgbClr val="68B3FA"/>
              </a:solidFill>
              <a:prstDash val="solid"/>
              <a:miter lim="400000"/>
            </a:ln>
            <a:effectLst/>
          </c:spPr>
          <c:marker>
            <c:symbol val="circle"/>
            <c:size val="6"/>
            <c:spPr>
              <a:solidFill>
                <a:srgbClr val="FFFFFF"/>
              </a:solidFill>
              <a:ln w="50800" cap="flat">
                <a:solidFill>
                  <a:srgbClr val="68B3F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Sheet1!$B$8:$F$8</c:f>
              <c:numCache>
                <c:ptCount val="4"/>
                <c:pt idx="0">
                  <c:v>46.712329</c:v>
                </c:pt>
                <c:pt idx="1">
                  <c:v>42.553276</c:v>
                </c:pt>
                <c:pt idx="2">
                  <c:v>19.246816</c:v>
                </c:pt>
                <c:pt idx="3">
                  <c:v>21.827221</c:v>
                </c:pt>
              </c:numCache>
            </c:numRef>
          </c:val>
          <c:smooth val="0"/>
        </c:ser>
        <c:ser>
          <c:idx val="7"/>
          <c:order val="7"/>
          <c:tx>
            <c:strRef>
              <c:f>Sheet1!$A$9</c:f>
              <c:strCache>
                <c:ptCount val="1"/>
                <c:pt idx="0">
                  <c:v>Olympic College</c:v>
                </c:pt>
              </c:strCache>
            </c:strRef>
          </c:tx>
          <c:spPr>
            <a:solidFill>
              <a:srgbClr val="FFFFFF"/>
            </a:solidFill>
            <a:ln w="50800" cap="flat">
              <a:solidFill>
                <a:srgbClr val="80C855"/>
              </a:solidFill>
              <a:prstDash val="solid"/>
              <a:miter lim="400000"/>
            </a:ln>
            <a:effectLst/>
          </c:spPr>
          <c:marker>
            <c:symbol val="circle"/>
            <c:size val="6"/>
            <c:spPr>
              <a:solidFill>
                <a:srgbClr val="FFFFFF"/>
              </a:solidFill>
              <a:ln w="50800" cap="flat">
                <a:solidFill>
                  <a:srgbClr val="80C855"/>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Sheet1!$B$9:$F$9</c:f>
              <c:numCache>
                <c:ptCount val="5"/>
                <c:pt idx="0">
                  <c:v>51.437437</c:v>
                </c:pt>
                <c:pt idx="1">
                  <c:v>32.072141</c:v>
                </c:pt>
                <c:pt idx="2">
                  <c:v>38.061313</c:v>
                </c:pt>
                <c:pt idx="3">
                  <c:v>39.405806</c:v>
                </c:pt>
                <c:pt idx="4">
                  <c:v>31.063092</c:v>
                </c:pt>
              </c:numCache>
            </c:numRef>
          </c:val>
          <c:smooth val="0"/>
        </c:ser>
        <c:ser>
          <c:idx val="8"/>
          <c:order val="8"/>
          <c:tx>
            <c:strRef>
              <c:f>Sheet1!$A$10</c:f>
              <c:strCache>
                <c:ptCount val="1"/>
                <c:pt idx="0">
                  <c:v>Clark College</c:v>
                </c:pt>
              </c:strCache>
            </c:strRef>
          </c:tx>
          <c:spPr>
            <a:solidFill>
              <a:srgbClr val="FFFFFF"/>
            </a:solidFill>
            <a:ln w="50800" cap="flat">
              <a:solidFill>
                <a:srgbClr val="FCE547"/>
              </a:solidFill>
              <a:prstDash val="solid"/>
              <a:miter lim="400000"/>
            </a:ln>
            <a:effectLst/>
          </c:spPr>
          <c:marker>
            <c:symbol val="circle"/>
            <c:size val="6"/>
            <c:spPr>
              <a:solidFill>
                <a:srgbClr val="FFFFFF"/>
              </a:solidFill>
              <a:ln w="50800" cap="flat">
                <a:solidFill>
                  <a:srgbClr val="FCE54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Sheet1!$B$10:$F$10</c:f>
              <c:numCache>
                <c:ptCount val="5"/>
                <c:pt idx="0">
                  <c:v>23.775464</c:v>
                </c:pt>
                <c:pt idx="1">
                  <c:v>40.342824</c:v>
                </c:pt>
                <c:pt idx="2">
                  <c:v>45.022287</c:v>
                </c:pt>
                <c:pt idx="3">
                  <c:v>43.472025</c:v>
                </c:pt>
                <c:pt idx="4">
                  <c:v>43.547421</c:v>
                </c:pt>
              </c:numCache>
            </c:numRef>
          </c:val>
          <c:smooth val="0"/>
        </c:ser>
        <c:ser>
          <c:idx val="9"/>
          <c:order val="9"/>
          <c:tx>
            <c:strRef>
              <c:f>Sheet1!$A$11</c:f>
              <c:strCache>
                <c:ptCount val="1"/>
                <c:pt idx="0">
                  <c:v>Foothill College</c:v>
                </c:pt>
              </c:strCache>
            </c:strRef>
          </c:tx>
          <c:spPr>
            <a:solidFill>
              <a:srgbClr val="FFFFFF"/>
            </a:solidFill>
            <a:ln w="50800" cap="flat">
              <a:solidFill>
                <a:srgbClr val="F1A237"/>
              </a:solidFill>
              <a:prstDash val="solid"/>
              <a:miter lim="400000"/>
            </a:ln>
            <a:effectLst/>
          </c:spPr>
          <c:marker>
            <c:symbol val="circle"/>
            <c:size val="6"/>
            <c:spPr>
              <a:solidFill>
                <a:srgbClr val="FFFFFF"/>
              </a:solidFill>
              <a:ln w="50800" cap="flat">
                <a:solidFill>
                  <a:srgbClr val="F1A23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Sheet1!$B$11:$F$11</c:f>
              <c:numCache>
                <c:ptCount val="0"/>
              </c:numCache>
            </c:numRef>
          </c:val>
          <c:smooth val="0"/>
        </c:ser>
        <c:ser>
          <c:idx val="10"/>
          <c:order val="10"/>
          <c:tx>
            <c:strRef>
              <c:f>Sheet1!$A$12</c:f>
              <c:strCache>
                <c:ptCount val="1"/>
                <c:pt idx="0">
                  <c:v>Centralia College</c:v>
                </c:pt>
              </c:strCache>
            </c:strRef>
          </c:tx>
          <c:spPr>
            <a:solidFill>
              <a:srgbClr val="FFFFFF"/>
            </a:solidFill>
            <a:ln w="50800" cap="flat">
              <a:solidFill>
                <a:srgbClr val="FB6132"/>
              </a:solidFill>
              <a:prstDash val="solid"/>
              <a:miter lim="400000"/>
            </a:ln>
            <a:effectLst/>
          </c:spPr>
          <c:marker>
            <c:symbol val="circle"/>
            <c:size val="6"/>
            <c:spPr>
              <a:solidFill>
                <a:srgbClr val="FFFFFF"/>
              </a:solidFill>
              <a:ln w="50800" cap="flat">
                <a:solidFill>
                  <a:srgbClr val="FB6132"/>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Sheet1!$B$12:$F$12</c:f>
              <c:numCache>
                <c:ptCount val="5"/>
                <c:pt idx="0">
                  <c:v>56.160664</c:v>
                </c:pt>
                <c:pt idx="1">
                  <c:v>53.369021</c:v>
                </c:pt>
                <c:pt idx="2">
                  <c:v>47.831091</c:v>
                </c:pt>
                <c:pt idx="3">
                  <c:v>49.191171</c:v>
                </c:pt>
                <c:pt idx="4">
                  <c:v>49.430242</c:v>
                </c:pt>
              </c:numCache>
            </c:numRef>
          </c:val>
          <c:smooth val="0"/>
        </c:ser>
        <c:ser>
          <c:idx val="11"/>
          <c:order val="11"/>
          <c:tx>
            <c:strRef>
              <c:f>Sheet1!$A$13</c:f>
              <c:strCache>
                <c:ptCount val="1"/>
                <c:pt idx="0">
                  <c:v>Utah State University</c:v>
                </c:pt>
              </c:strCache>
            </c:strRef>
          </c:tx>
          <c:spPr>
            <a:solidFill>
              <a:srgbClr val="FFFFFF"/>
            </a:solidFill>
            <a:ln w="50800" cap="flat">
              <a:solidFill>
                <a:srgbClr val="956DBC"/>
              </a:solidFill>
              <a:prstDash val="solid"/>
              <a:miter lim="400000"/>
            </a:ln>
            <a:effectLst/>
          </c:spPr>
          <c:marker>
            <c:symbol val="circle"/>
            <c:size val="6"/>
            <c:spPr>
              <a:solidFill>
                <a:srgbClr val="FFFFFF"/>
              </a:solidFill>
              <a:ln w="50800" cap="flat">
                <a:solidFill>
                  <a:srgbClr val="956DB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Sheet1!$B$13:$F$13</c:f>
              <c:numCache>
                <c:ptCount val="5"/>
                <c:pt idx="0">
                  <c:v>51.280262</c:v>
                </c:pt>
                <c:pt idx="1">
                  <c:v>50.987621</c:v>
                </c:pt>
                <c:pt idx="2">
                  <c:v>52.003564</c:v>
                </c:pt>
                <c:pt idx="3">
                  <c:v>52.768625</c:v>
                </c:pt>
                <c:pt idx="4">
                  <c:v>53.434002</c:v>
                </c:pt>
              </c:numCache>
            </c:numRef>
          </c:val>
          <c:smooth val="0"/>
        </c:ser>
        <c:ser>
          <c:idx val="12"/>
          <c:order val="12"/>
          <c:tx>
            <c:strRef>
              <c:f>Sheet1!$A$14</c:f>
              <c:strCache>
                <c:ptCount val="1"/>
                <c:pt idx="0">
                  <c:v>Lethbridge College</c:v>
                </c:pt>
              </c:strCache>
            </c:strRef>
          </c:tx>
          <c:spPr>
            <a:solidFill>
              <a:srgbClr val="FFFFFF"/>
            </a:solidFill>
            <a:ln w="50800" cap="flat">
              <a:solidFill>
                <a:srgbClr val="7FBEFB"/>
              </a:solidFill>
              <a:prstDash val="solid"/>
              <a:miter lim="400000"/>
            </a:ln>
            <a:effectLst/>
          </c:spPr>
          <c:marker>
            <c:symbol val="circle"/>
            <c:size val="6"/>
            <c:spPr>
              <a:solidFill>
                <a:srgbClr val="FFFFFF"/>
              </a:solidFill>
              <a:ln w="50800" cap="flat">
                <a:solidFill>
                  <a:srgbClr val="7FBEFB"/>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Sheet1!$B$14:$F$14</c:f>
              <c:numCache>
                <c:ptCount val="3"/>
                <c:pt idx="1">
                  <c:v>66.806723</c:v>
                </c:pt>
                <c:pt idx="2">
                  <c:v>67.370113</c:v>
                </c:pt>
                <c:pt idx="3">
                  <c:v>54.184654</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PDFs that are untagged</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735"/>
          <c:y val="0.0327415"/>
          <c:w val="0.909103"/>
          <c:h val="0.911424"/>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50.829323</c:v>
                </c:pt>
                <c:pt idx="1">
                  <c:v>49.187696</c:v>
                </c:pt>
                <c:pt idx="2">
                  <c:v>48.044994</c:v>
                </c:pt>
                <c:pt idx="3">
                  <c:v>45.513545</c:v>
                </c:pt>
                <c:pt idx="4">
                  <c:v>44.964425</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PDFs that are untagged</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735"/>
          <c:y val="0.0327415"/>
          <c:w val="0.909103"/>
          <c:h val="0.911424"/>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54.245079</c:v>
                </c:pt>
                <c:pt idx="1">
                  <c:v>44.886982</c:v>
                </c:pt>
                <c:pt idx="2">
                  <c:v>41.395452</c:v>
                </c:pt>
                <c:pt idx="3">
                  <c:v>47.382580</c:v>
                </c:pt>
                <c:pt idx="4">
                  <c:v>49.088887</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documents that use headings incorrectly</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735"/>
          <c:y val="0.0327415"/>
          <c:w val="0.909103"/>
          <c:h val="0.911424"/>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25.395130</c:v>
                </c:pt>
                <c:pt idx="1">
                  <c:v>28.024136</c:v>
                </c:pt>
                <c:pt idx="2">
                  <c:v>38.797338</c:v>
                </c:pt>
                <c:pt idx="3">
                  <c:v>16.134995</c:v>
                </c:pt>
                <c:pt idx="4">
                  <c:v>15.753530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presentations that use headings incorrectly</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735"/>
          <c:y val="0.0327465"/>
          <c:w val="0.909103"/>
          <c:h val="0.911412"/>
        </c:manualLayout>
      </c:layout>
      <c:lineChart>
        <c:grouping val="standard"/>
        <c:varyColors val="0"/>
        <c:ser>
          <c:idx val="0"/>
          <c:order val="0"/>
          <c:tx>
            <c:strRef>
              <c:f>Sheet1!$A$2</c:f>
              <c:strCache>
                <c:ptCount val="1"/>
                <c:pt idx="0">
                  <c:v>Average</c:v>
                </c:pt>
              </c:strCache>
            </c:strRef>
          </c:tx>
          <c:spPr>
            <a:solidFill>
              <a:srgbClr val="FFFFFF"/>
            </a:solidFill>
            <a:ln w="50800" cap="flat">
              <a:solidFill>
                <a:srgbClr val="6FC041"/>
              </a:solidFill>
              <a:prstDash val="solid"/>
              <a:miter lim="400000"/>
            </a:ln>
            <a:effectLst/>
          </c:spPr>
          <c:marker>
            <c:symbol val="circle"/>
            <c:size val="6"/>
            <c:spPr>
              <a:solidFill>
                <a:srgbClr val="FFFFFF"/>
              </a:solidFill>
              <a:ln w="50800" cap="flat">
                <a:solidFill>
                  <a:srgbClr val="80C856"/>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trendline>
            <c:spPr>
              <a:noFill/>
              <a:ln w="50800" cap="flat">
                <a:solidFill>
                  <a:srgbClr val="FB4A12"/>
                </a:solidFill>
                <a:custDash>
                  <a:ds d="200000" sp="200000"/>
                </a:custDash>
                <a:miter lim="400000"/>
              </a:ln>
              <a:effectLst/>
            </c:spPr>
            <c:trendlineType val="linear"/>
            <c:forward val="0"/>
            <c:backward val="0"/>
            <c:dispRSqr val="0"/>
            <c:dispEq val="0"/>
          </c:trendline>
          <c:cat>
            <c:strRef>
              <c:f>Sheet1!$B$1:$F$1</c:f>
              <c:strCache>
                <c:ptCount val="5"/>
                <c:pt idx="0">
                  <c:v>2012-13</c:v>
                </c:pt>
                <c:pt idx="1">
                  <c:v>2013-14</c:v>
                </c:pt>
                <c:pt idx="2">
                  <c:v>2014-15</c:v>
                </c:pt>
                <c:pt idx="3">
                  <c:v>2015-16</c:v>
                </c:pt>
                <c:pt idx="4">
                  <c:v>2016-17</c:v>
                </c:pt>
              </c:strCache>
            </c:strRef>
          </c:cat>
          <c:val>
            <c:numRef>
              <c:f>Sheet1!$B$2:$F$2</c:f>
              <c:numCache>
                <c:ptCount val="5"/>
                <c:pt idx="0">
                  <c:v>75.046131</c:v>
                </c:pt>
                <c:pt idx="1">
                  <c:v>73.480743</c:v>
                </c:pt>
                <c:pt idx="2">
                  <c:v>82.194673</c:v>
                </c:pt>
                <c:pt idx="3">
                  <c:v>80.255578</c:v>
                </c:pt>
                <c:pt idx="4">
                  <c:v>78.356574</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images without an alternative description</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25977"/>
          <c:y val="0.0327408"/>
          <c:w val="0.909068"/>
          <c:h val="0.911426"/>
        </c:manualLayout>
      </c:layout>
      <c:lineChart>
        <c:grouping val="standard"/>
        <c:varyColors val="0"/>
        <c:ser>
          <c:idx val="0"/>
          <c:order val="0"/>
          <c:tx>
            <c:strRef>
              <c:f>Sheet1!$A$2</c:f>
              <c:strCache>
                <c:ptCount val="1"/>
                <c:pt idx="0">
                  <c:v>Umpqua Community College</c:v>
                </c:pt>
              </c:strCache>
            </c:strRef>
          </c:tx>
          <c:spPr>
            <a:solidFill>
              <a:srgbClr val="FFFFFF"/>
            </a:solidFill>
            <a:ln w="50800" cap="flat">
              <a:solidFill>
                <a:srgbClr val="51A8F9"/>
              </a:solidFill>
              <a:prstDash val="solid"/>
              <a:miter lim="400000"/>
            </a:ln>
            <a:effectLst/>
          </c:spPr>
          <c:marker>
            <c:symbol val="circle"/>
            <c:size val="6"/>
            <c:spPr>
              <a:solidFill>
                <a:srgbClr val="FFFFFF"/>
              </a:solidFill>
              <a:ln w="50800" cap="flat">
                <a:solidFill>
                  <a:srgbClr val="51A8F9"/>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Sheet1!$B$2:$F$2</c:f>
              <c:numCache>
                <c:ptCount val="3"/>
                <c:pt idx="1">
                  <c:v>23.529412</c:v>
                </c:pt>
                <c:pt idx="2">
                  <c:v>24.745382</c:v>
                </c:pt>
                <c:pt idx="3">
                  <c:v>27.570009</c:v>
                </c:pt>
              </c:numCache>
            </c:numRef>
          </c:val>
          <c:smooth val="0"/>
        </c:ser>
        <c:ser>
          <c:idx val="1"/>
          <c:order val="1"/>
          <c:tx>
            <c:strRef>
              <c:f>Sheet1!$A$3</c:f>
              <c:strCache>
                <c:ptCount val="1"/>
                <c:pt idx="0">
                  <c:v>University of Washington</c:v>
                </c:pt>
              </c:strCache>
            </c:strRef>
          </c:tx>
          <c:spPr>
            <a:solidFill>
              <a:srgbClr val="FFFFFF"/>
            </a:solidFill>
            <a:ln w="50800" cap="flat">
              <a:solidFill>
                <a:schemeClr val="accent2">
                  <a:hueOff val="-2473793"/>
                  <a:satOff val="-50209"/>
                  <a:lumOff val="23543"/>
                </a:schemeClr>
              </a:solidFill>
              <a:prstDash val="solid"/>
              <a:miter lim="400000"/>
            </a:ln>
            <a:effectLst/>
          </c:spPr>
          <c:marker>
            <c:symbol val="circle"/>
            <c:size val="6"/>
            <c:spPr>
              <a:solidFill>
                <a:srgbClr val="FFFFFF"/>
              </a:solidFill>
              <a:ln w="50800" cap="flat">
                <a:solidFill>
                  <a:schemeClr val="accent2">
                    <a:hueOff val="-2473793"/>
                    <a:satOff val="-50209"/>
                    <a:lumOff val="23543"/>
                  </a:scheme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Sheet1!$B$3:$F$3</c:f>
              <c:numCache>
                <c:ptCount val="5"/>
                <c:pt idx="0">
                  <c:v>30.260374</c:v>
                </c:pt>
                <c:pt idx="1">
                  <c:v>32.186206</c:v>
                </c:pt>
                <c:pt idx="2">
                  <c:v>33.894764</c:v>
                </c:pt>
                <c:pt idx="3">
                  <c:v>35.053735</c:v>
                </c:pt>
                <c:pt idx="4">
                  <c:v>35.888609</c:v>
                </c:pt>
              </c:numCache>
            </c:numRef>
          </c:val>
          <c:smooth val="0"/>
        </c:ser>
        <c:ser>
          <c:idx val="2"/>
          <c:order val="2"/>
          <c:tx>
            <c:strRef>
              <c:f>Sheet1!$A$4</c:f>
              <c:strCache>
                <c:ptCount val="1"/>
                <c:pt idx="0">
                  <c:v>Berkeley Resource Center for Online Education (BRCOE)</c:v>
                </c:pt>
              </c:strCache>
            </c:strRef>
          </c:tx>
          <c:spPr>
            <a:solidFill>
              <a:srgbClr val="FFFFFF"/>
            </a:solidFill>
            <a:ln w="50800" cap="flat">
              <a:solidFill>
                <a:srgbClr val="FBE02C"/>
              </a:solidFill>
              <a:prstDash val="solid"/>
              <a:miter lim="400000"/>
            </a:ln>
            <a:effectLst/>
          </c:spPr>
          <c:marker>
            <c:symbol val="circle"/>
            <c:size val="6"/>
            <c:spPr>
              <a:solidFill>
                <a:srgbClr val="FFFFFF"/>
              </a:solidFill>
              <a:ln w="50800" cap="flat">
                <a:solidFill>
                  <a:srgbClr val="FBE02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Sheet1!$B$4:$F$4</c:f>
              <c:numCache>
                <c:ptCount val="3"/>
                <c:pt idx="1">
                  <c:v>43.883572</c:v>
                </c:pt>
                <c:pt idx="2">
                  <c:v>41.445552</c:v>
                </c:pt>
                <c:pt idx="3">
                  <c:v>35.818082</c:v>
                </c:pt>
              </c:numCache>
            </c:numRef>
          </c:val>
          <c:smooth val="0"/>
        </c:ser>
        <c:ser>
          <c:idx val="3"/>
          <c:order val="3"/>
          <c:tx>
            <c:strRef>
              <c:f>Sheet1!$A$5</c:f>
              <c:strCache>
                <c:ptCount val="1"/>
                <c:pt idx="0">
                  <c:v>Shasta College</c:v>
                </c:pt>
              </c:strCache>
            </c:strRef>
          </c:tx>
          <c:spPr>
            <a:solidFill>
              <a:srgbClr val="FFFFFF"/>
            </a:solidFill>
            <a:ln w="50800" cap="flat">
              <a:solidFill>
                <a:srgbClr val="EE941A"/>
              </a:solidFill>
              <a:prstDash val="solid"/>
              <a:miter lim="400000"/>
            </a:ln>
            <a:effectLst/>
          </c:spPr>
          <c:marker>
            <c:symbol val="circle"/>
            <c:size val="6"/>
            <c:spPr>
              <a:solidFill>
                <a:srgbClr val="FFFFFF"/>
              </a:solidFill>
              <a:ln w="50800" cap="flat">
                <a:solidFill>
                  <a:srgbClr val="EE941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Sheet1!$B$5:$F$5</c:f>
              <c:numCache>
                <c:ptCount val="0"/>
              </c:numCache>
            </c:numRef>
          </c:val>
          <c:smooth val="0"/>
        </c:ser>
        <c:ser>
          <c:idx val="4"/>
          <c:order val="4"/>
          <c:tx>
            <c:strRef>
              <c:f>Sheet1!$A$6</c:f>
              <c:strCache>
                <c:ptCount val="1"/>
                <c:pt idx="0">
                  <c:v>Berkeley</c:v>
                </c:pt>
              </c:strCache>
            </c:strRef>
          </c:tx>
          <c:spPr>
            <a:solidFill>
              <a:srgbClr val="FFFFFF"/>
            </a:solidFill>
            <a:ln w="50800" cap="flat">
              <a:solidFill>
                <a:srgbClr val="FA4813"/>
              </a:solidFill>
              <a:prstDash val="solid"/>
              <a:miter lim="400000"/>
            </a:ln>
            <a:effectLst/>
          </c:spPr>
          <c:marker>
            <c:symbol val="circle"/>
            <c:size val="6"/>
            <c:spPr>
              <a:solidFill>
                <a:srgbClr val="FFFFFF"/>
              </a:solidFill>
              <a:ln w="50800" cap="flat">
                <a:solidFill>
                  <a:srgbClr val="FA4813"/>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Sheet1!$B$6:$F$6</c:f>
              <c:numCache>
                <c:ptCount val="5"/>
                <c:pt idx="0">
                  <c:v>39.628483</c:v>
                </c:pt>
                <c:pt idx="1">
                  <c:v>28.179448</c:v>
                </c:pt>
                <c:pt idx="2">
                  <c:v>29.872360</c:v>
                </c:pt>
                <c:pt idx="3">
                  <c:v>29.825725</c:v>
                </c:pt>
                <c:pt idx="4">
                  <c:v>32.174888</c:v>
                </c:pt>
              </c:numCache>
            </c:numRef>
          </c:val>
          <c:smooth val="0"/>
        </c:ser>
        <c:ser>
          <c:idx val="5"/>
          <c:order val="5"/>
          <c:tx>
            <c:strRef>
              <c:f>Sheet1!$A$7</c:f>
              <c:strCache>
                <c:ptCount val="1"/>
                <c:pt idx="0">
                  <c:v>Butte College</c:v>
                </c:pt>
              </c:strCache>
            </c:strRef>
          </c:tx>
          <c:spPr>
            <a:solidFill>
              <a:srgbClr val="FFFFFF"/>
            </a:solidFill>
            <a:ln w="50800" cap="flat">
              <a:solidFill>
                <a:srgbClr val="885CB1"/>
              </a:solidFill>
              <a:prstDash val="solid"/>
              <a:miter lim="400000"/>
            </a:ln>
            <a:effectLst/>
          </c:spPr>
          <c:marker>
            <c:symbol val="circle"/>
            <c:size val="6"/>
            <c:spPr>
              <a:solidFill>
                <a:srgbClr val="FFFFFF"/>
              </a:solidFill>
              <a:ln w="50800" cap="flat">
                <a:solidFill>
                  <a:srgbClr val="885CB1"/>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Sheet1!$B$7:$F$7</c:f>
              <c:numCache>
                <c:ptCount val="0"/>
              </c:numCache>
            </c:numRef>
          </c:val>
          <c:smooth val="0"/>
        </c:ser>
        <c:ser>
          <c:idx val="6"/>
          <c:order val="6"/>
          <c:tx>
            <c:strRef>
              <c:f>Sheet1!$A$8</c:f>
              <c:strCache>
                <c:ptCount val="1"/>
                <c:pt idx="0">
                  <c:v>Washington State Board for Community &amp; Technical Colleges</c:v>
                </c:pt>
              </c:strCache>
            </c:strRef>
          </c:tx>
          <c:spPr>
            <a:solidFill>
              <a:srgbClr val="FFFFFF"/>
            </a:solidFill>
            <a:ln w="50800" cap="flat">
              <a:solidFill>
                <a:srgbClr val="68B3FA"/>
              </a:solidFill>
              <a:prstDash val="solid"/>
              <a:miter lim="400000"/>
            </a:ln>
            <a:effectLst/>
          </c:spPr>
          <c:marker>
            <c:symbol val="circle"/>
            <c:size val="6"/>
            <c:spPr>
              <a:solidFill>
                <a:srgbClr val="FFFFFF"/>
              </a:solidFill>
              <a:ln w="50800" cap="flat">
                <a:solidFill>
                  <a:srgbClr val="68B3FA"/>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Sheet1!$B$8:$F$8</c:f>
              <c:numCache>
                <c:ptCount val="4"/>
                <c:pt idx="0">
                  <c:v>39.726027</c:v>
                </c:pt>
                <c:pt idx="1">
                  <c:v>31.393136</c:v>
                </c:pt>
                <c:pt idx="2">
                  <c:v>58.275836</c:v>
                </c:pt>
                <c:pt idx="3">
                  <c:v>35.227298</c:v>
                </c:pt>
              </c:numCache>
            </c:numRef>
          </c:val>
          <c:smooth val="0"/>
        </c:ser>
        <c:ser>
          <c:idx val="7"/>
          <c:order val="7"/>
          <c:tx>
            <c:strRef>
              <c:f>Sheet1!$A$9</c:f>
              <c:strCache>
                <c:ptCount val="1"/>
                <c:pt idx="0">
                  <c:v>Olympic College</c:v>
                </c:pt>
              </c:strCache>
            </c:strRef>
          </c:tx>
          <c:spPr>
            <a:solidFill>
              <a:srgbClr val="FFFFFF"/>
            </a:solidFill>
            <a:ln w="50800" cap="flat">
              <a:solidFill>
                <a:srgbClr val="80C855"/>
              </a:solidFill>
              <a:prstDash val="solid"/>
              <a:miter lim="400000"/>
            </a:ln>
            <a:effectLst/>
          </c:spPr>
          <c:marker>
            <c:symbol val="circle"/>
            <c:size val="6"/>
            <c:spPr>
              <a:solidFill>
                <a:srgbClr val="FFFFFF"/>
              </a:solidFill>
              <a:ln w="50800" cap="flat">
                <a:solidFill>
                  <a:srgbClr val="80C855"/>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Sheet1!$B$9:$F$9</c:f>
              <c:numCache>
                <c:ptCount val="5"/>
                <c:pt idx="0">
                  <c:v>28.130915</c:v>
                </c:pt>
                <c:pt idx="1">
                  <c:v>33.155376</c:v>
                </c:pt>
                <c:pt idx="2">
                  <c:v>32.704601</c:v>
                </c:pt>
                <c:pt idx="3">
                  <c:v>32.053841</c:v>
                </c:pt>
                <c:pt idx="4">
                  <c:v>33.107831</c:v>
                </c:pt>
              </c:numCache>
            </c:numRef>
          </c:val>
          <c:smooth val="0"/>
        </c:ser>
        <c:ser>
          <c:idx val="8"/>
          <c:order val="8"/>
          <c:tx>
            <c:strRef>
              <c:f>Sheet1!$A$10</c:f>
              <c:strCache>
                <c:ptCount val="1"/>
                <c:pt idx="0">
                  <c:v>Clark College</c:v>
                </c:pt>
              </c:strCache>
            </c:strRef>
          </c:tx>
          <c:spPr>
            <a:solidFill>
              <a:srgbClr val="FFFFFF"/>
            </a:solidFill>
            <a:ln w="50800" cap="flat">
              <a:solidFill>
                <a:srgbClr val="FCE547"/>
              </a:solidFill>
              <a:prstDash val="solid"/>
              <a:miter lim="400000"/>
            </a:ln>
            <a:effectLst/>
          </c:spPr>
          <c:marker>
            <c:symbol val="circle"/>
            <c:size val="6"/>
            <c:spPr>
              <a:solidFill>
                <a:srgbClr val="FFFFFF"/>
              </a:solidFill>
              <a:ln w="50800" cap="flat">
                <a:solidFill>
                  <a:srgbClr val="FCE54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Sheet1!$B$10:$F$10</c:f>
              <c:numCache>
                <c:ptCount val="5"/>
                <c:pt idx="0">
                  <c:v>42.409775</c:v>
                </c:pt>
                <c:pt idx="1">
                  <c:v>32.211027</c:v>
                </c:pt>
                <c:pt idx="2">
                  <c:v>34.251941</c:v>
                </c:pt>
                <c:pt idx="3">
                  <c:v>32.861198</c:v>
                </c:pt>
                <c:pt idx="4">
                  <c:v>34.548198</c:v>
                </c:pt>
              </c:numCache>
            </c:numRef>
          </c:val>
          <c:smooth val="0"/>
        </c:ser>
        <c:ser>
          <c:idx val="9"/>
          <c:order val="9"/>
          <c:tx>
            <c:strRef>
              <c:f>Sheet1!$A$11</c:f>
              <c:strCache>
                <c:ptCount val="1"/>
                <c:pt idx="0">
                  <c:v>Foothill College</c:v>
                </c:pt>
              </c:strCache>
            </c:strRef>
          </c:tx>
          <c:spPr>
            <a:solidFill>
              <a:srgbClr val="FFFFFF"/>
            </a:solidFill>
            <a:ln w="50800" cap="flat">
              <a:solidFill>
                <a:srgbClr val="F1A237"/>
              </a:solidFill>
              <a:prstDash val="solid"/>
              <a:miter lim="400000"/>
            </a:ln>
            <a:effectLst/>
          </c:spPr>
          <c:marker>
            <c:symbol val="circle"/>
            <c:size val="6"/>
            <c:spPr>
              <a:solidFill>
                <a:srgbClr val="FFFFFF"/>
              </a:solidFill>
              <a:ln w="50800" cap="flat">
                <a:solidFill>
                  <a:srgbClr val="F1A237"/>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Sheet1!$B$11:$F$11</c:f>
              <c:numCache>
                <c:ptCount val="0"/>
              </c:numCache>
            </c:numRef>
          </c:val>
          <c:smooth val="0"/>
        </c:ser>
        <c:ser>
          <c:idx val="10"/>
          <c:order val="10"/>
          <c:tx>
            <c:strRef>
              <c:f>Sheet1!$A$12</c:f>
              <c:strCache>
                <c:ptCount val="1"/>
                <c:pt idx="0">
                  <c:v>Centralia College</c:v>
                </c:pt>
              </c:strCache>
            </c:strRef>
          </c:tx>
          <c:spPr>
            <a:solidFill>
              <a:srgbClr val="FFFFFF"/>
            </a:solidFill>
            <a:ln w="50800" cap="flat">
              <a:solidFill>
                <a:srgbClr val="FB6132"/>
              </a:solidFill>
              <a:prstDash val="solid"/>
              <a:miter lim="400000"/>
            </a:ln>
            <a:effectLst/>
          </c:spPr>
          <c:marker>
            <c:symbol val="circle"/>
            <c:size val="6"/>
            <c:spPr>
              <a:solidFill>
                <a:srgbClr val="FFFFFF"/>
              </a:solidFill>
              <a:ln w="50800" cap="flat">
                <a:solidFill>
                  <a:srgbClr val="FB6132"/>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Sheet1!$B$12:$F$12</c:f>
              <c:numCache>
                <c:ptCount val="5"/>
                <c:pt idx="0">
                  <c:v>38.020095</c:v>
                </c:pt>
                <c:pt idx="1">
                  <c:v>33.493978</c:v>
                </c:pt>
                <c:pt idx="2">
                  <c:v>35.543801</c:v>
                </c:pt>
                <c:pt idx="3">
                  <c:v>34.885598</c:v>
                </c:pt>
                <c:pt idx="4">
                  <c:v>35.564808</c:v>
                </c:pt>
              </c:numCache>
            </c:numRef>
          </c:val>
          <c:smooth val="0"/>
        </c:ser>
        <c:ser>
          <c:idx val="11"/>
          <c:order val="11"/>
          <c:tx>
            <c:strRef>
              <c:f>Sheet1!$A$13</c:f>
              <c:strCache>
                <c:ptCount val="1"/>
                <c:pt idx="0">
                  <c:v>Utah State University</c:v>
                </c:pt>
              </c:strCache>
            </c:strRef>
          </c:tx>
          <c:spPr>
            <a:solidFill>
              <a:srgbClr val="FFFFFF"/>
            </a:solidFill>
            <a:ln w="50800" cap="flat">
              <a:solidFill>
                <a:srgbClr val="956DBC"/>
              </a:solidFill>
              <a:prstDash val="solid"/>
              <a:miter lim="400000"/>
            </a:ln>
            <a:effectLst/>
          </c:spPr>
          <c:marker>
            <c:symbol val="circle"/>
            <c:size val="6"/>
            <c:spPr>
              <a:solidFill>
                <a:srgbClr val="FFFFFF"/>
              </a:solidFill>
              <a:ln w="50800" cap="flat">
                <a:solidFill>
                  <a:srgbClr val="956DBC"/>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Sheet1!$B$13:$F$13</c:f>
              <c:numCache>
                <c:ptCount val="5"/>
                <c:pt idx="0">
                  <c:v>24.776149</c:v>
                </c:pt>
                <c:pt idx="1">
                  <c:v>26.809591</c:v>
                </c:pt>
                <c:pt idx="2">
                  <c:v>27.624426</c:v>
                </c:pt>
                <c:pt idx="3">
                  <c:v>28.184115</c:v>
                </c:pt>
                <c:pt idx="4">
                  <c:v>29.740380</c:v>
                </c:pt>
              </c:numCache>
            </c:numRef>
          </c:val>
          <c:smooth val="0"/>
        </c:ser>
        <c:ser>
          <c:idx val="12"/>
          <c:order val="12"/>
          <c:tx>
            <c:strRef>
              <c:f>Sheet1!$A$14</c:f>
              <c:strCache>
                <c:ptCount val="1"/>
                <c:pt idx="0">
                  <c:v>Lethbridge College</c:v>
                </c:pt>
              </c:strCache>
            </c:strRef>
          </c:tx>
          <c:spPr>
            <a:solidFill>
              <a:srgbClr val="FFFFFF"/>
            </a:solidFill>
            <a:ln w="50800" cap="flat">
              <a:solidFill>
                <a:srgbClr val="7FBEFB"/>
              </a:solidFill>
              <a:prstDash val="solid"/>
              <a:miter lim="400000"/>
            </a:ln>
            <a:effectLst/>
          </c:spPr>
          <c:marker>
            <c:symbol val="circle"/>
            <c:size val="6"/>
            <c:spPr>
              <a:solidFill>
                <a:srgbClr val="FFFFFF"/>
              </a:solidFill>
              <a:ln w="50800" cap="flat">
                <a:solidFill>
                  <a:srgbClr val="7FBEFB"/>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2012-13</c:v>
                </c:pt>
                <c:pt idx="1">
                  <c:v>2013-14</c:v>
                </c:pt>
                <c:pt idx="2">
                  <c:v>2014-15</c:v>
                </c:pt>
                <c:pt idx="3">
                  <c:v>2015-16</c:v>
                </c:pt>
                <c:pt idx="4">
                  <c:v>2016-17</c:v>
                </c:pt>
              </c:strCache>
            </c:strRef>
          </c:cat>
          <c:val>
            <c:numRef>
              <c:f>Sheet1!$B$14:$F$14</c:f>
              <c:numCache>
                <c:ptCount val="3"/>
                <c:pt idx="1">
                  <c:v>51.871214</c:v>
                </c:pt>
                <c:pt idx="2">
                  <c:v>35.491467</c:v>
                </c:pt>
                <c:pt idx="3">
                  <c:v>33.810499</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400" u="none">
                <a:solidFill>
                  <a:srgbClr val="000000"/>
                </a:solidFill>
                <a:latin typeface="Helvetica"/>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B8B8B8"/>
              </a:solidFill>
              <a:prstDash val="solid"/>
              <a:miter lim="400000"/>
            </a:ln>
          </c:spPr>
        </c:majorGridlines>
        <c:minorGridlines>
          <c:spPr>
            <a:ln w="12700" cap="flat">
              <a:solidFill>
                <a:srgbClr val="B8B8B8"/>
              </a:solidFill>
              <a:custDash>
                <a:ds d="200000" sp="200000"/>
              </a:custDash>
              <a:miter lim="400000"/>
            </a:ln>
          </c:spPr>
        </c:min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Percentage of documents with contrast issues</a:t>
                </a:r>
              </a:p>
            </c:rich>
          </c:tx>
          <c:layout/>
          <c:overlay val="1"/>
        </c:title>
        <c:numFmt formatCode="0.####" sourceLinked="0"/>
        <c:majorTickMark val="none"/>
        <c:minorTickMark val="none"/>
        <c:tickLblPos val="nextTo"/>
        <c:spPr>
          <a:ln w="12700" cap="flat">
            <a:noFill/>
            <a:prstDash val="solid"/>
            <a:miter lim="400000"/>
          </a:ln>
        </c:spPr>
        <c:txPr>
          <a:bodyPr rot="0"/>
          <a:lstStyle/>
          <a:p>
            <a:pPr>
              <a:defRPr b="0" i="0" strike="noStrike" sz="1400" u="none">
                <a:solidFill>
                  <a:srgbClr val="000000"/>
                </a:solidFill>
                <a:latin typeface="Helvetica"/>
              </a:defRPr>
            </a:pPr>
          </a:p>
        </c:txPr>
        <c:crossAx val="2094734552"/>
        <c:crosses val="autoZero"/>
        <c:crossBetween val="midCat"/>
        <c:majorUnit val="25"/>
        <c:minorUnit val="12.5"/>
      </c:valAx>
      <c:spPr>
        <a:solidFill>
          <a:srgbClr val="FFFFFF"/>
        </a:solid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ph type="sldImg"/>
          </p:nvPr>
        </p:nvSpPr>
        <p:spPr>
          <a:xfrm>
            <a:off x="1143000" y="685800"/>
            <a:ext cx="4572000" cy="3429000"/>
          </a:xfrm>
          <a:prstGeom prst="rect">
            <a:avLst/>
          </a:prstGeom>
        </p:spPr>
        <p:txBody>
          <a:bodyPr/>
          <a:lstStyle/>
          <a:p>
            <a:pPr/>
          </a:p>
        </p:txBody>
      </p:sp>
      <p:sp>
        <p:nvSpPr>
          <p:cNvPr id="207" name="Shape 2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lvl1pPr>
              <a:lnSpc>
                <a:spcPct val="117999"/>
              </a:lnSpc>
            </a:lvl1pPr>
          </a:lstStyle>
          <a:p>
            <a:pPr/>
            <a:r>
              <a:t>Ask audience what they thought about that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lvl1pPr>
              <a:lnSpc>
                <a:spcPct val="117999"/>
              </a:lnSpc>
            </a:lvl1pPr>
          </a:lstStyle>
          <a:p>
            <a:pPr/>
            <a:r>
              <a:t>Ask audience what they thought about that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ext divider 3">
    <p:spTree>
      <p:nvGrpSpPr>
        <p:cNvPr id="1" name=""/>
        <p:cNvGrpSpPr/>
        <p:nvPr/>
      </p:nvGrpSpPr>
      <p:grpSpPr>
        <a:xfrm>
          <a:off x="0" y="0"/>
          <a:ext cx="0" cy="0"/>
          <a:chOff x="0" y="0"/>
          <a:chExt cx="0" cy="0"/>
        </a:xfrm>
      </p:grpSpPr>
      <p:sp>
        <p:nvSpPr>
          <p:cNvPr id="117" name="Shape 117"/>
          <p:cNvSpPr/>
          <p:nvPr/>
        </p:nvSpPr>
        <p:spPr>
          <a:xfrm>
            <a:off x="-1" y="-1"/>
            <a:ext cx="13004801" cy="9753601"/>
          </a:xfrm>
          <a:prstGeom prst="rect">
            <a:avLst/>
          </a:prstGeom>
          <a:solidFill>
            <a:srgbClr val="E2E2E2"/>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18" name="Shape 118"/>
          <p:cNvSpPr/>
          <p:nvPr/>
        </p:nvSpPr>
        <p:spPr>
          <a:xfrm>
            <a:off x="442524" y="905369"/>
            <a:ext cx="12119752" cy="7945121"/>
          </a:xfrm>
          <a:prstGeom prst="rect">
            <a:avLst/>
          </a:prstGeom>
          <a:solidFill>
            <a:srgbClr val="FFFFFF"/>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19" name="Shape 119"/>
          <p:cNvSpPr/>
          <p:nvPr>
            <p:ph type="title"/>
          </p:nvPr>
        </p:nvSpPr>
        <p:spPr>
          <a:xfrm>
            <a:off x="1473874" y="2196817"/>
            <a:ext cx="10057050" cy="5622321"/>
          </a:xfrm>
          <a:prstGeom prst="rect">
            <a:avLst/>
          </a:prstGeom>
        </p:spPr>
        <p:txBody>
          <a:bodyPr lIns="0" tIns="0" rIns="0" bIns="0" anchor="t"/>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20" name="Shape 120"/>
          <p:cNvSpPr/>
          <p:nvPr/>
        </p:nvSpPr>
        <p:spPr>
          <a:xfrm>
            <a:off x="442524" y="905369"/>
            <a:ext cx="12117495" cy="260097"/>
          </a:xfrm>
          <a:prstGeom prst="rect">
            <a:avLst/>
          </a:prstGeom>
          <a:solidFill>
            <a:srgbClr val="FFCD00"/>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21" name="Shape 121"/>
          <p:cNvSpPr/>
          <p:nvPr>
            <p:ph type="sldNum" sz="quarter" idx="2"/>
          </p:nvPr>
        </p:nvSpPr>
        <p:spPr>
          <a:xfrm>
            <a:off x="12387650"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 content, gray">
    <p:spTree>
      <p:nvGrpSpPr>
        <p:cNvPr id="1" name=""/>
        <p:cNvGrpSpPr/>
        <p:nvPr/>
      </p:nvGrpSpPr>
      <p:grpSpPr>
        <a:xfrm>
          <a:off x="0" y="0"/>
          <a:ext cx="0" cy="0"/>
          <a:chOff x="0" y="0"/>
          <a:chExt cx="0" cy="0"/>
        </a:xfrm>
      </p:grpSpPr>
      <p:sp>
        <p:nvSpPr>
          <p:cNvPr id="128" name="Shape 128"/>
          <p:cNvSpPr/>
          <p:nvPr/>
        </p:nvSpPr>
        <p:spPr>
          <a:xfrm>
            <a:off x="31" y="1758375"/>
            <a:ext cx="13004773" cy="7995226"/>
          </a:xfrm>
          <a:prstGeom prst="rect">
            <a:avLst/>
          </a:prstGeom>
          <a:solidFill>
            <a:srgbClr val="E2E2E2"/>
          </a:solidFill>
          <a:ln w="12700">
            <a:miter lim="400000"/>
          </a:ln>
        </p:spPr>
        <p:txBody>
          <a:bodyPr lIns="50800" tIns="50800" rIns="50800" bIns="50800"/>
          <a:lstStyle/>
          <a:p>
            <a:pPr algn="l" defTabSz="650240">
              <a:lnSpc>
                <a:spcPts val="4200"/>
              </a:lnSpc>
              <a:defRPr i="1" sz="2400">
                <a:latin typeface="Calibri"/>
                <a:ea typeface="Calibri"/>
                <a:cs typeface="Calibri"/>
                <a:sym typeface="Calibri"/>
              </a:defRPr>
            </a:pPr>
          </a:p>
        </p:txBody>
      </p:sp>
      <p:sp>
        <p:nvSpPr>
          <p:cNvPr id="129" name="Shape 129"/>
          <p:cNvSpPr/>
          <p:nvPr>
            <p:ph type="title"/>
          </p:nvPr>
        </p:nvSpPr>
        <p:spPr>
          <a:xfrm>
            <a:off x="444607" y="404488"/>
            <a:ext cx="12115587" cy="1096066"/>
          </a:xfrm>
          <a:prstGeom prst="rect">
            <a:avLst/>
          </a:prstGeom>
        </p:spPr>
        <p:txBody>
          <a:bodyPr lIns="0" tIns="0" rIns="0" bIns="0" anchor="b"/>
          <a:lstStyle>
            <a:lvl1pPr algn="l" defTabSz="650240">
              <a:lnSpc>
                <a:spcPct val="90000"/>
              </a:lnSpc>
              <a:defRPr sz="3800">
                <a:solidFill>
                  <a:srgbClr val="191B23"/>
                </a:solidFill>
                <a:latin typeface="Georgia"/>
                <a:ea typeface="Georgia"/>
                <a:cs typeface="Georgia"/>
                <a:sym typeface="Georgia"/>
              </a:defRPr>
            </a:lvl1pPr>
          </a:lstStyle>
          <a:p>
            <a:pPr/>
            <a:r>
              <a:t>Title Text</a:t>
            </a:r>
          </a:p>
        </p:txBody>
      </p:sp>
      <p:sp>
        <p:nvSpPr>
          <p:cNvPr id="130" name="Shape 130"/>
          <p:cNvSpPr/>
          <p:nvPr>
            <p:ph type="body" idx="1"/>
          </p:nvPr>
        </p:nvSpPr>
        <p:spPr>
          <a:xfrm>
            <a:off x="442525" y="2196818"/>
            <a:ext cx="12117669" cy="6653673"/>
          </a:xfrm>
          <a:prstGeom prst="rect">
            <a:avLst/>
          </a:prstGeom>
        </p:spPr>
        <p:txBody>
          <a:bodyPr lIns="0" tIns="0" rIns="0" bIns="0" anchor="t"/>
          <a:lstStyle>
            <a:lvl1pPr marL="315595" indent="-315595" defTabSz="650240">
              <a:spcBef>
                <a:spcPts val="1400"/>
              </a:spcBef>
              <a:buSzPct val="100000"/>
              <a:buFont typeface="Arial"/>
              <a:defRPr sz="2800">
                <a:solidFill>
                  <a:srgbClr val="191B23"/>
                </a:solidFill>
                <a:latin typeface="Calibri"/>
                <a:ea typeface="Calibri"/>
                <a:cs typeface="Calibri"/>
                <a:sym typeface="Calibri"/>
              </a:defRPr>
            </a:lvl1pPr>
            <a:lvl2pPr marL="558800" indent="-333375" defTabSz="650240">
              <a:spcBef>
                <a:spcPts val="1400"/>
              </a:spcBef>
              <a:buSzPct val="100000"/>
              <a:buFont typeface="Arial"/>
              <a:buChar char="–"/>
              <a:defRPr sz="2800">
                <a:solidFill>
                  <a:srgbClr val="191B23"/>
                </a:solidFill>
                <a:latin typeface="Calibri"/>
                <a:ea typeface="Calibri"/>
                <a:cs typeface="Calibri"/>
                <a:sym typeface="Calibri"/>
              </a:defRPr>
            </a:lvl2pPr>
            <a:lvl3pPr marL="779144" indent="-315594" defTabSz="650240">
              <a:spcBef>
                <a:spcPts val="1400"/>
              </a:spcBef>
              <a:buSzPct val="100000"/>
              <a:buFont typeface="Arial"/>
              <a:defRPr sz="2800">
                <a:solidFill>
                  <a:srgbClr val="191B23"/>
                </a:solidFill>
                <a:latin typeface="Calibri"/>
                <a:ea typeface="Calibri"/>
                <a:cs typeface="Calibri"/>
                <a:sym typeface="Calibri"/>
              </a:defRPr>
            </a:lvl3pPr>
            <a:lvl4pPr marL="1004569" indent="-315594" defTabSz="650240">
              <a:spcBef>
                <a:spcPts val="1400"/>
              </a:spcBef>
              <a:buSzPct val="100000"/>
              <a:buFont typeface="Arial"/>
              <a:buChar char="–"/>
              <a:defRPr sz="2800">
                <a:solidFill>
                  <a:srgbClr val="191B23"/>
                </a:solidFill>
                <a:latin typeface="Calibri"/>
                <a:ea typeface="Calibri"/>
                <a:cs typeface="Calibri"/>
                <a:sym typeface="Calibri"/>
              </a:defRPr>
            </a:lvl4pPr>
            <a:lvl5pPr marL="1229994" indent="-315594" defTabSz="650240">
              <a:spcBef>
                <a:spcPts val="1400"/>
              </a:spcBef>
              <a:buSzPct val="100000"/>
              <a:buFont typeface="Arial"/>
              <a:defRPr sz="2800">
                <a:solidFill>
                  <a:srgbClr val="191B23"/>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1" name="Shape 131"/>
          <p:cNvSpPr/>
          <p:nvPr>
            <p:ph type="sldNum" sz="quarter" idx="2"/>
          </p:nvPr>
        </p:nvSpPr>
        <p:spPr>
          <a:xfrm>
            <a:off x="12387651"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ext divider 2">
    <p:spTree>
      <p:nvGrpSpPr>
        <p:cNvPr id="1" name=""/>
        <p:cNvGrpSpPr/>
        <p:nvPr/>
      </p:nvGrpSpPr>
      <p:grpSpPr>
        <a:xfrm>
          <a:off x="0" y="0"/>
          <a:ext cx="0" cy="0"/>
          <a:chOff x="0" y="0"/>
          <a:chExt cx="0" cy="0"/>
        </a:xfrm>
      </p:grpSpPr>
      <p:sp>
        <p:nvSpPr>
          <p:cNvPr id="138" name="Shape 138"/>
          <p:cNvSpPr/>
          <p:nvPr/>
        </p:nvSpPr>
        <p:spPr>
          <a:xfrm>
            <a:off x="-1" y="-1"/>
            <a:ext cx="13004801" cy="9753601"/>
          </a:xfrm>
          <a:prstGeom prst="rect">
            <a:avLst/>
          </a:prstGeom>
          <a:solidFill>
            <a:srgbClr val="E2E2E2"/>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39" name="Shape 139"/>
          <p:cNvSpPr/>
          <p:nvPr/>
        </p:nvSpPr>
        <p:spPr>
          <a:xfrm>
            <a:off x="442524" y="905369"/>
            <a:ext cx="12119752" cy="7945121"/>
          </a:xfrm>
          <a:prstGeom prst="rect">
            <a:avLst/>
          </a:prstGeom>
          <a:solidFill>
            <a:srgbClr val="FFFFFF"/>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40" name="Shape 140"/>
          <p:cNvSpPr/>
          <p:nvPr>
            <p:ph type="title"/>
          </p:nvPr>
        </p:nvSpPr>
        <p:spPr>
          <a:xfrm>
            <a:off x="1473874" y="2196817"/>
            <a:ext cx="10057050" cy="5622321"/>
          </a:xfrm>
          <a:prstGeom prst="rect">
            <a:avLst/>
          </a:prstGeom>
        </p:spPr>
        <p:txBody>
          <a:bodyPr lIns="0" tIns="0" rIns="0" bIns="0" anchor="t"/>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41" name="Shape 141"/>
          <p:cNvSpPr/>
          <p:nvPr/>
        </p:nvSpPr>
        <p:spPr>
          <a:xfrm>
            <a:off x="442524" y="905369"/>
            <a:ext cx="12117495" cy="260097"/>
          </a:xfrm>
          <a:prstGeom prst="rect">
            <a:avLst/>
          </a:prstGeom>
          <a:solidFill>
            <a:srgbClr val="00CC90"/>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42" name="Shape 142"/>
          <p:cNvSpPr/>
          <p:nvPr>
            <p:ph type="sldNum" sz="quarter" idx="2"/>
          </p:nvPr>
        </p:nvSpPr>
        <p:spPr>
          <a:xfrm>
            <a:off x="12387650"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ext divider 4">
    <p:spTree>
      <p:nvGrpSpPr>
        <p:cNvPr id="1" name=""/>
        <p:cNvGrpSpPr/>
        <p:nvPr/>
      </p:nvGrpSpPr>
      <p:grpSpPr>
        <a:xfrm>
          <a:off x="0" y="0"/>
          <a:ext cx="0" cy="0"/>
          <a:chOff x="0" y="0"/>
          <a:chExt cx="0" cy="0"/>
        </a:xfrm>
      </p:grpSpPr>
      <p:sp>
        <p:nvSpPr>
          <p:cNvPr id="149" name="Shape 149"/>
          <p:cNvSpPr/>
          <p:nvPr/>
        </p:nvSpPr>
        <p:spPr>
          <a:xfrm>
            <a:off x="-1" y="-1"/>
            <a:ext cx="13004801" cy="9753601"/>
          </a:xfrm>
          <a:prstGeom prst="rect">
            <a:avLst/>
          </a:prstGeom>
          <a:solidFill>
            <a:srgbClr val="E2E2E2"/>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50" name="Shape 150"/>
          <p:cNvSpPr/>
          <p:nvPr/>
        </p:nvSpPr>
        <p:spPr>
          <a:xfrm>
            <a:off x="442524" y="905369"/>
            <a:ext cx="12119752" cy="7945121"/>
          </a:xfrm>
          <a:prstGeom prst="rect">
            <a:avLst/>
          </a:prstGeom>
          <a:solidFill>
            <a:srgbClr val="FFFFFF"/>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51" name="Shape 151"/>
          <p:cNvSpPr/>
          <p:nvPr>
            <p:ph type="title"/>
          </p:nvPr>
        </p:nvSpPr>
        <p:spPr>
          <a:xfrm>
            <a:off x="1473874" y="2196817"/>
            <a:ext cx="10057050" cy="5622321"/>
          </a:xfrm>
          <a:prstGeom prst="rect">
            <a:avLst/>
          </a:prstGeom>
        </p:spPr>
        <p:txBody>
          <a:bodyPr lIns="0" tIns="0" rIns="0" bIns="0" anchor="t"/>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52" name="Shape 152"/>
          <p:cNvSpPr/>
          <p:nvPr/>
        </p:nvSpPr>
        <p:spPr>
          <a:xfrm>
            <a:off x="442524" y="905369"/>
            <a:ext cx="12117495" cy="260097"/>
          </a:xfrm>
          <a:prstGeom prst="rect">
            <a:avLst/>
          </a:prstGeom>
          <a:solidFill>
            <a:srgbClr val="FF7F41"/>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53" name="Shape 153"/>
          <p:cNvSpPr/>
          <p:nvPr>
            <p:ph type="sldNum" sz="quarter" idx="2"/>
          </p:nvPr>
        </p:nvSpPr>
        <p:spPr>
          <a:xfrm>
            <a:off x="12387650"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ext divider 1">
    <p:spTree>
      <p:nvGrpSpPr>
        <p:cNvPr id="1" name=""/>
        <p:cNvGrpSpPr/>
        <p:nvPr/>
      </p:nvGrpSpPr>
      <p:grpSpPr>
        <a:xfrm>
          <a:off x="0" y="0"/>
          <a:ext cx="0" cy="0"/>
          <a:chOff x="0" y="0"/>
          <a:chExt cx="0" cy="0"/>
        </a:xfrm>
      </p:grpSpPr>
      <p:sp>
        <p:nvSpPr>
          <p:cNvPr id="160" name="Shape 160"/>
          <p:cNvSpPr/>
          <p:nvPr/>
        </p:nvSpPr>
        <p:spPr>
          <a:xfrm>
            <a:off x="-1" y="-1"/>
            <a:ext cx="13004801" cy="9753601"/>
          </a:xfrm>
          <a:prstGeom prst="rect">
            <a:avLst/>
          </a:prstGeom>
          <a:solidFill>
            <a:srgbClr val="E2E2E2"/>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61" name="Shape 161"/>
          <p:cNvSpPr/>
          <p:nvPr/>
        </p:nvSpPr>
        <p:spPr>
          <a:xfrm>
            <a:off x="442524" y="905369"/>
            <a:ext cx="12119752" cy="7945121"/>
          </a:xfrm>
          <a:prstGeom prst="rect">
            <a:avLst/>
          </a:prstGeom>
          <a:solidFill>
            <a:srgbClr val="FFFFFF"/>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62" name="Shape 162"/>
          <p:cNvSpPr/>
          <p:nvPr>
            <p:ph type="title"/>
          </p:nvPr>
        </p:nvSpPr>
        <p:spPr>
          <a:xfrm>
            <a:off x="1473874" y="2196817"/>
            <a:ext cx="10057050" cy="5622321"/>
          </a:xfrm>
          <a:prstGeom prst="rect">
            <a:avLst/>
          </a:prstGeom>
        </p:spPr>
        <p:txBody>
          <a:bodyPr lIns="0" tIns="0" rIns="0" bIns="0" anchor="t"/>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63" name="Shape 163"/>
          <p:cNvSpPr/>
          <p:nvPr/>
        </p:nvSpPr>
        <p:spPr>
          <a:xfrm>
            <a:off x="442524" y="905369"/>
            <a:ext cx="12117495" cy="260097"/>
          </a:xfrm>
          <a:prstGeom prst="rect">
            <a:avLst/>
          </a:prstGeom>
          <a:solidFill>
            <a:srgbClr val="3398CC"/>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64" name="Shape 164"/>
          <p:cNvSpPr/>
          <p:nvPr>
            <p:ph type="sldNum" sz="quarter" idx="2"/>
          </p:nvPr>
        </p:nvSpPr>
        <p:spPr>
          <a:xfrm>
            <a:off x="12387650"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ext divider 5">
    <p:spTree>
      <p:nvGrpSpPr>
        <p:cNvPr id="1" name=""/>
        <p:cNvGrpSpPr/>
        <p:nvPr/>
      </p:nvGrpSpPr>
      <p:grpSpPr>
        <a:xfrm>
          <a:off x="0" y="0"/>
          <a:ext cx="0" cy="0"/>
          <a:chOff x="0" y="0"/>
          <a:chExt cx="0" cy="0"/>
        </a:xfrm>
      </p:grpSpPr>
      <p:sp>
        <p:nvSpPr>
          <p:cNvPr id="171" name="Shape 171"/>
          <p:cNvSpPr/>
          <p:nvPr/>
        </p:nvSpPr>
        <p:spPr>
          <a:xfrm>
            <a:off x="-1" y="-1"/>
            <a:ext cx="13004801" cy="9753601"/>
          </a:xfrm>
          <a:prstGeom prst="rect">
            <a:avLst/>
          </a:prstGeom>
          <a:solidFill>
            <a:srgbClr val="E2E2E2"/>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72" name="Shape 172"/>
          <p:cNvSpPr/>
          <p:nvPr/>
        </p:nvSpPr>
        <p:spPr>
          <a:xfrm>
            <a:off x="442524" y="905369"/>
            <a:ext cx="12119752" cy="7945121"/>
          </a:xfrm>
          <a:prstGeom prst="rect">
            <a:avLst/>
          </a:prstGeom>
          <a:solidFill>
            <a:srgbClr val="FFFFFF"/>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73" name="Shape 173"/>
          <p:cNvSpPr/>
          <p:nvPr>
            <p:ph type="title"/>
          </p:nvPr>
        </p:nvSpPr>
        <p:spPr>
          <a:xfrm>
            <a:off x="1473874" y="2196817"/>
            <a:ext cx="10057050" cy="5622321"/>
          </a:xfrm>
          <a:prstGeom prst="rect">
            <a:avLst/>
          </a:prstGeom>
        </p:spPr>
        <p:txBody>
          <a:bodyPr lIns="0" tIns="0" rIns="0" bIns="0" anchor="t"/>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74" name="Shape 174"/>
          <p:cNvSpPr/>
          <p:nvPr/>
        </p:nvSpPr>
        <p:spPr>
          <a:xfrm>
            <a:off x="442524" y="905369"/>
            <a:ext cx="12117495" cy="260097"/>
          </a:xfrm>
          <a:prstGeom prst="rect">
            <a:avLst/>
          </a:prstGeom>
          <a:solidFill>
            <a:srgbClr val="FF0066"/>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75" name="Shape 175"/>
          <p:cNvSpPr/>
          <p:nvPr>
            <p:ph type="sldNum" sz="quarter" idx="2"/>
          </p:nvPr>
        </p:nvSpPr>
        <p:spPr>
          <a:xfrm>
            <a:off x="12387650" y="9213144"/>
            <a:ext cx="172543" cy="177801"/>
          </a:xfrm>
          <a:prstGeom prst="rect">
            <a:avLst/>
          </a:prstGeom>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spTree>
      <p:nvGrpSpPr>
        <p:cNvPr id="1" name=""/>
        <p:cNvGrpSpPr/>
        <p:nvPr/>
      </p:nvGrpSpPr>
      <p:grpSpPr>
        <a:xfrm>
          <a:off x="0" y="0"/>
          <a:ext cx="0" cy="0"/>
          <a:chOff x="0" y="0"/>
          <a:chExt cx="0" cy="0"/>
        </a:xfrm>
      </p:grpSpPr>
      <p:pic>
        <p:nvPicPr>
          <p:cNvPr id="182" name="image1.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
        <p:nvSpPr>
          <p:cNvPr id="183" name="Shape 183"/>
          <p:cNvSpPr/>
          <p:nvPr/>
        </p:nvSpPr>
        <p:spPr>
          <a:xfrm>
            <a:off x="442524" y="905369"/>
            <a:ext cx="5852161" cy="5852161"/>
          </a:xfrm>
          <a:prstGeom prst="rect">
            <a:avLst/>
          </a:prstGeom>
          <a:solidFill>
            <a:srgbClr val="FFFFFF">
              <a:alpha val="85000"/>
            </a:srgbClr>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grpSp>
        <p:nvGrpSpPr>
          <p:cNvPr id="195" name="Group 195"/>
          <p:cNvGrpSpPr/>
          <p:nvPr/>
        </p:nvGrpSpPr>
        <p:grpSpPr>
          <a:xfrm>
            <a:off x="637596" y="1100441"/>
            <a:ext cx="1854148" cy="260097"/>
            <a:chOff x="0" y="0"/>
            <a:chExt cx="1854146" cy="260095"/>
          </a:xfrm>
        </p:grpSpPr>
        <p:sp>
          <p:nvSpPr>
            <p:cNvPr id="184" name="Shape 184"/>
            <p:cNvSpPr/>
            <p:nvPr/>
          </p:nvSpPr>
          <p:spPr>
            <a:xfrm>
              <a:off x="0" y="10300"/>
              <a:ext cx="204407" cy="245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28" y="15245"/>
                  </a:moveTo>
                  <a:lnTo>
                    <a:pt x="17011" y="14905"/>
                  </a:lnTo>
                  <a:lnTo>
                    <a:pt x="16944" y="14593"/>
                  </a:lnTo>
                  <a:lnTo>
                    <a:pt x="16842" y="14296"/>
                  </a:lnTo>
                  <a:lnTo>
                    <a:pt x="16706" y="13999"/>
                  </a:lnTo>
                  <a:lnTo>
                    <a:pt x="16519" y="13758"/>
                  </a:lnTo>
                  <a:lnTo>
                    <a:pt x="16298" y="13518"/>
                  </a:lnTo>
                  <a:lnTo>
                    <a:pt x="16026" y="13291"/>
                  </a:lnTo>
                  <a:lnTo>
                    <a:pt x="15703" y="13093"/>
                  </a:lnTo>
                  <a:lnTo>
                    <a:pt x="15363" y="12909"/>
                  </a:lnTo>
                  <a:lnTo>
                    <a:pt x="14972" y="12753"/>
                  </a:lnTo>
                  <a:lnTo>
                    <a:pt x="14530" y="12626"/>
                  </a:lnTo>
                  <a:lnTo>
                    <a:pt x="14037" y="12513"/>
                  </a:lnTo>
                  <a:lnTo>
                    <a:pt x="13545" y="12428"/>
                  </a:lnTo>
                  <a:lnTo>
                    <a:pt x="12967" y="12371"/>
                  </a:lnTo>
                  <a:lnTo>
                    <a:pt x="12355" y="12329"/>
                  </a:lnTo>
                  <a:lnTo>
                    <a:pt x="11709" y="12315"/>
                  </a:lnTo>
                  <a:lnTo>
                    <a:pt x="4487" y="12315"/>
                  </a:lnTo>
                  <a:lnTo>
                    <a:pt x="4487" y="18245"/>
                  </a:lnTo>
                  <a:lnTo>
                    <a:pt x="12032" y="18245"/>
                  </a:lnTo>
                  <a:lnTo>
                    <a:pt x="12610" y="18231"/>
                  </a:lnTo>
                  <a:lnTo>
                    <a:pt x="13137" y="18203"/>
                  </a:lnTo>
                  <a:lnTo>
                    <a:pt x="13664" y="18132"/>
                  </a:lnTo>
                  <a:lnTo>
                    <a:pt x="14122" y="18047"/>
                  </a:lnTo>
                  <a:lnTo>
                    <a:pt x="14564" y="17948"/>
                  </a:lnTo>
                  <a:lnTo>
                    <a:pt x="14972" y="17807"/>
                  </a:lnTo>
                  <a:lnTo>
                    <a:pt x="15363" y="17651"/>
                  </a:lnTo>
                  <a:lnTo>
                    <a:pt x="15703" y="17481"/>
                  </a:lnTo>
                  <a:lnTo>
                    <a:pt x="16009" y="17283"/>
                  </a:lnTo>
                  <a:lnTo>
                    <a:pt x="16281" y="17071"/>
                  </a:lnTo>
                  <a:lnTo>
                    <a:pt x="16502" y="16816"/>
                  </a:lnTo>
                  <a:lnTo>
                    <a:pt x="16689" y="16547"/>
                  </a:lnTo>
                  <a:lnTo>
                    <a:pt x="16842" y="16250"/>
                  </a:lnTo>
                  <a:lnTo>
                    <a:pt x="16944" y="15952"/>
                  </a:lnTo>
                  <a:lnTo>
                    <a:pt x="17011" y="15613"/>
                  </a:lnTo>
                  <a:lnTo>
                    <a:pt x="17028" y="15245"/>
                  </a:lnTo>
                  <a:close/>
                  <a:moveTo>
                    <a:pt x="15584" y="6143"/>
                  </a:moveTo>
                  <a:lnTo>
                    <a:pt x="15567" y="5818"/>
                  </a:lnTo>
                  <a:lnTo>
                    <a:pt x="15499" y="5520"/>
                  </a:lnTo>
                  <a:lnTo>
                    <a:pt x="15431" y="5251"/>
                  </a:lnTo>
                  <a:lnTo>
                    <a:pt x="15278" y="4982"/>
                  </a:lnTo>
                  <a:lnTo>
                    <a:pt x="15125" y="4728"/>
                  </a:lnTo>
                  <a:lnTo>
                    <a:pt x="14921" y="4501"/>
                  </a:lnTo>
                  <a:lnTo>
                    <a:pt x="14666" y="4289"/>
                  </a:lnTo>
                  <a:lnTo>
                    <a:pt x="14411" y="4105"/>
                  </a:lnTo>
                  <a:lnTo>
                    <a:pt x="14105" y="3935"/>
                  </a:lnTo>
                  <a:lnTo>
                    <a:pt x="13766" y="3793"/>
                  </a:lnTo>
                  <a:lnTo>
                    <a:pt x="13392" y="3652"/>
                  </a:lnTo>
                  <a:lnTo>
                    <a:pt x="12984" y="3553"/>
                  </a:lnTo>
                  <a:lnTo>
                    <a:pt x="12542" y="3468"/>
                  </a:lnTo>
                  <a:lnTo>
                    <a:pt x="12083" y="3425"/>
                  </a:lnTo>
                  <a:lnTo>
                    <a:pt x="11573" y="3383"/>
                  </a:lnTo>
                  <a:lnTo>
                    <a:pt x="11046" y="3369"/>
                  </a:lnTo>
                  <a:lnTo>
                    <a:pt x="4487" y="3369"/>
                  </a:lnTo>
                  <a:lnTo>
                    <a:pt x="4487" y="9101"/>
                  </a:lnTo>
                  <a:lnTo>
                    <a:pt x="11250" y="9101"/>
                  </a:lnTo>
                  <a:lnTo>
                    <a:pt x="11743" y="9073"/>
                  </a:lnTo>
                  <a:lnTo>
                    <a:pt x="12236" y="9002"/>
                  </a:lnTo>
                  <a:lnTo>
                    <a:pt x="12712" y="8932"/>
                  </a:lnTo>
                  <a:lnTo>
                    <a:pt x="13137" y="8833"/>
                  </a:lnTo>
                  <a:lnTo>
                    <a:pt x="13545" y="8691"/>
                  </a:lnTo>
                  <a:lnTo>
                    <a:pt x="13901" y="8564"/>
                  </a:lnTo>
                  <a:lnTo>
                    <a:pt x="14241" y="8380"/>
                  </a:lnTo>
                  <a:lnTo>
                    <a:pt x="14547" y="8196"/>
                  </a:lnTo>
                  <a:lnTo>
                    <a:pt x="14819" y="7969"/>
                  </a:lnTo>
                  <a:lnTo>
                    <a:pt x="15040" y="7728"/>
                  </a:lnTo>
                  <a:lnTo>
                    <a:pt x="15142" y="7601"/>
                  </a:lnTo>
                  <a:lnTo>
                    <a:pt x="15244" y="7460"/>
                  </a:lnTo>
                  <a:lnTo>
                    <a:pt x="15329" y="7304"/>
                  </a:lnTo>
                  <a:lnTo>
                    <a:pt x="15448" y="7007"/>
                  </a:lnTo>
                  <a:lnTo>
                    <a:pt x="15499" y="6851"/>
                  </a:lnTo>
                  <a:lnTo>
                    <a:pt x="15567" y="6511"/>
                  </a:lnTo>
                  <a:lnTo>
                    <a:pt x="15584" y="6143"/>
                  </a:lnTo>
                  <a:close/>
                  <a:moveTo>
                    <a:pt x="20155" y="5534"/>
                  </a:moveTo>
                  <a:lnTo>
                    <a:pt x="20138" y="6016"/>
                  </a:lnTo>
                  <a:lnTo>
                    <a:pt x="20070" y="6469"/>
                  </a:lnTo>
                  <a:lnTo>
                    <a:pt x="19969" y="6893"/>
                  </a:lnTo>
                  <a:lnTo>
                    <a:pt x="19833" y="7290"/>
                  </a:lnTo>
                  <a:lnTo>
                    <a:pt x="19663" y="7672"/>
                  </a:lnTo>
                  <a:lnTo>
                    <a:pt x="19493" y="7997"/>
                  </a:lnTo>
                  <a:lnTo>
                    <a:pt x="19255" y="8337"/>
                  </a:lnTo>
                  <a:lnTo>
                    <a:pt x="19017" y="8634"/>
                  </a:lnTo>
                  <a:lnTo>
                    <a:pt x="18762" y="8917"/>
                  </a:lnTo>
                  <a:lnTo>
                    <a:pt x="18473" y="9172"/>
                  </a:lnTo>
                  <a:lnTo>
                    <a:pt x="18167" y="9427"/>
                  </a:lnTo>
                  <a:lnTo>
                    <a:pt x="17844" y="9639"/>
                  </a:lnTo>
                  <a:lnTo>
                    <a:pt x="17487" y="9852"/>
                  </a:lnTo>
                  <a:lnTo>
                    <a:pt x="16808" y="10220"/>
                  </a:lnTo>
                  <a:lnTo>
                    <a:pt x="16434" y="10375"/>
                  </a:lnTo>
                  <a:lnTo>
                    <a:pt x="17011" y="10545"/>
                  </a:lnTo>
                  <a:lnTo>
                    <a:pt x="17538" y="10729"/>
                  </a:lnTo>
                  <a:lnTo>
                    <a:pt x="18048" y="10927"/>
                  </a:lnTo>
                  <a:lnTo>
                    <a:pt x="18524" y="11154"/>
                  </a:lnTo>
                  <a:lnTo>
                    <a:pt x="18983" y="11380"/>
                  </a:lnTo>
                  <a:lnTo>
                    <a:pt x="19408" y="11635"/>
                  </a:lnTo>
                  <a:lnTo>
                    <a:pt x="20155" y="12230"/>
                  </a:lnTo>
                  <a:lnTo>
                    <a:pt x="20478" y="12555"/>
                  </a:lnTo>
                  <a:lnTo>
                    <a:pt x="20614" y="12725"/>
                  </a:lnTo>
                  <a:lnTo>
                    <a:pt x="20767" y="12909"/>
                  </a:lnTo>
                  <a:lnTo>
                    <a:pt x="20886" y="13093"/>
                  </a:lnTo>
                  <a:lnTo>
                    <a:pt x="21005" y="13291"/>
                  </a:lnTo>
                  <a:lnTo>
                    <a:pt x="21107" y="13475"/>
                  </a:lnTo>
                  <a:lnTo>
                    <a:pt x="21209" y="13702"/>
                  </a:lnTo>
                  <a:lnTo>
                    <a:pt x="21294" y="13914"/>
                  </a:lnTo>
                  <a:lnTo>
                    <a:pt x="21379" y="14140"/>
                  </a:lnTo>
                  <a:lnTo>
                    <a:pt x="21430" y="14381"/>
                  </a:lnTo>
                  <a:lnTo>
                    <a:pt x="21498" y="14608"/>
                  </a:lnTo>
                  <a:lnTo>
                    <a:pt x="21532" y="14848"/>
                  </a:lnTo>
                  <a:lnTo>
                    <a:pt x="21549" y="15103"/>
                  </a:lnTo>
                  <a:lnTo>
                    <a:pt x="21583" y="15372"/>
                  </a:lnTo>
                  <a:lnTo>
                    <a:pt x="21600" y="15641"/>
                  </a:lnTo>
                  <a:lnTo>
                    <a:pt x="21583" y="15995"/>
                  </a:lnTo>
                  <a:lnTo>
                    <a:pt x="21532" y="16349"/>
                  </a:lnTo>
                  <a:lnTo>
                    <a:pt x="21498" y="16688"/>
                  </a:lnTo>
                  <a:lnTo>
                    <a:pt x="21413" y="17014"/>
                  </a:lnTo>
                  <a:lnTo>
                    <a:pt x="21311" y="17339"/>
                  </a:lnTo>
                  <a:lnTo>
                    <a:pt x="21192" y="17637"/>
                  </a:lnTo>
                  <a:lnTo>
                    <a:pt x="21073" y="17948"/>
                  </a:lnTo>
                  <a:lnTo>
                    <a:pt x="20903" y="18217"/>
                  </a:lnTo>
                  <a:lnTo>
                    <a:pt x="20716" y="18486"/>
                  </a:lnTo>
                  <a:lnTo>
                    <a:pt x="20512" y="18755"/>
                  </a:lnTo>
                  <a:lnTo>
                    <a:pt x="20308" y="19010"/>
                  </a:lnTo>
                  <a:lnTo>
                    <a:pt x="20070" y="19250"/>
                  </a:lnTo>
                  <a:lnTo>
                    <a:pt x="19833" y="19463"/>
                  </a:lnTo>
                  <a:lnTo>
                    <a:pt x="19544" y="19689"/>
                  </a:lnTo>
                  <a:lnTo>
                    <a:pt x="19255" y="19887"/>
                  </a:lnTo>
                  <a:lnTo>
                    <a:pt x="18949" y="20085"/>
                  </a:lnTo>
                  <a:lnTo>
                    <a:pt x="18626" y="20255"/>
                  </a:lnTo>
                  <a:lnTo>
                    <a:pt x="18303" y="20453"/>
                  </a:lnTo>
                  <a:lnTo>
                    <a:pt x="17946" y="20595"/>
                  </a:lnTo>
                  <a:lnTo>
                    <a:pt x="17572" y="20751"/>
                  </a:lnTo>
                  <a:lnTo>
                    <a:pt x="17198" y="20892"/>
                  </a:lnTo>
                  <a:lnTo>
                    <a:pt x="16791" y="21006"/>
                  </a:lnTo>
                  <a:lnTo>
                    <a:pt x="16366" y="21119"/>
                  </a:lnTo>
                  <a:lnTo>
                    <a:pt x="15941" y="21218"/>
                  </a:lnTo>
                  <a:lnTo>
                    <a:pt x="15482" y="21303"/>
                  </a:lnTo>
                  <a:lnTo>
                    <a:pt x="15040" y="21388"/>
                  </a:lnTo>
                  <a:lnTo>
                    <a:pt x="14547" y="21458"/>
                  </a:lnTo>
                  <a:lnTo>
                    <a:pt x="14071" y="21515"/>
                  </a:lnTo>
                  <a:lnTo>
                    <a:pt x="13579" y="21543"/>
                  </a:lnTo>
                  <a:lnTo>
                    <a:pt x="13052" y="21586"/>
                  </a:lnTo>
                  <a:lnTo>
                    <a:pt x="12542" y="21600"/>
                  </a:lnTo>
                  <a:lnTo>
                    <a:pt x="0" y="21600"/>
                  </a:lnTo>
                  <a:lnTo>
                    <a:pt x="0" y="0"/>
                  </a:lnTo>
                  <a:lnTo>
                    <a:pt x="12117" y="0"/>
                  </a:lnTo>
                  <a:lnTo>
                    <a:pt x="12576" y="42"/>
                  </a:lnTo>
                  <a:lnTo>
                    <a:pt x="13052" y="57"/>
                  </a:lnTo>
                  <a:lnTo>
                    <a:pt x="13494" y="113"/>
                  </a:lnTo>
                  <a:lnTo>
                    <a:pt x="13918" y="156"/>
                  </a:lnTo>
                  <a:lnTo>
                    <a:pt x="14343" y="226"/>
                  </a:lnTo>
                  <a:lnTo>
                    <a:pt x="15159" y="396"/>
                  </a:lnTo>
                  <a:lnTo>
                    <a:pt x="15550" y="495"/>
                  </a:lnTo>
                  <a:lnTo>
                    <a:pt x="15907" y="594"/>
                  </a:lnTo>
                  <a:lnTo>
                    <a:pt x="16281" y="736"/>
                  </a:lnTo>
                  <a:lnTo>
                    <a:pt x="16621" y="863"/>
                  </a:lnTo>
                  <a:lnTo>
                    <a:pt x="16944" y="1005"/>
                  </a:lnTo>
                  <a:lnTo>
                    <a:pt x="17249" y="1161"/>
                  </a:lnTo>
                  <a:lnTo>
                    <a:pt x="17555" y="1331"/>
                  </a:lnTo>
                  <a:lnTo>
                    <a:pt x="17844" y="1500"/>
                  </a:lnTo>
                  <a:lnTo>
                    <a:pt x="18099" y="1684"/>
                  </a:lnTo>
                  <a:lnTo>
                    <a:pt x="18371" y="1883"/>
                  </a:lnTo>
                  <a:lnTo>
                    <a:pt x="18609" y="2081"/>
                  </a:lnTo>
                  <a:lnTo>
                    <a:pt x="18830" y="2293"/>
                  </a:lnTo>
                  <a:lnTo>
                    <a:pt x="19034" y="2505"/>
                  </a:lnTo>
                  <a:lnTo>
                    <a:pt x="19408" y="2987"/>
                  </a:lnTo>
                  <a:lnTo>
                    <a:pt x="19680" y="3496"/>
                  </a:lnTo>
                  <a:lnTo>
                    <a:pt x="19816" y="3765"/>
                  </a:lnTo>
                  <a:lnTo>
                    <a:pt x="19918" y="4034"/>
                  </a:lnTo>
                  <a:lnTo>
                    <a:pt x="20054" y="4600"/>
                  </a:lnTo>
                  <a:lnTo>
                    <a:pt x="20121" y="4912"/>
                  </a:lnTo>
                  <a:lnTo>
                    <a:pt x="20138" y="5209"/>
                  </a:lnTo>
                  <a:lnTo>
                    <a:pt x="20155" y="5534"/>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85" name="Shape 185"/>
            <p:cNvSpPr/>
            <p:nvPr/>
          </p:nvSpPr>
          <p:spPr>
            <a:xfrm>
              <a:off x="233055" y="-1"/>
              <a:ext cx="42492" cy="255912"/>
            </a:xfrm>
            <a:prstGeom prst="rect">
              <a:avLst/>
            </a:pr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86" name="Shape 186"/>
            <p:cNvSpPr/>
            <p:nvPr/>
          </p:nvSpPr>
          <p:spPr>
            <a:xfrm>
              <a:off x="300977" y="67921"/>
              <a:ext cx="167711"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4" y="12304"/>
                  </a:moveTo>
                  <a:lnTo>
                    <a:pt x="15786" y="12141"/>
                  </a:lnTo>
                  <a:lnTo>
                    <a:pt x="15207" y="11978"/>
                  </a:lnTo>
                  <a:lnTo>
                    <a:pt x="14545" y="11833"/>
                  </a:lnTo>
                  <a:lnTo>
                    <a:pt x="13862" y="11706"/>
                  </a:lnTo>
                  <a:lnTo>
                    <a:pt x="13179" y="11615"/>
                  </a:lnTo>
                  <a:lnTo>
                    <a:pt x="12434" y="11525"/>
                  </a:lnTo>
                  <a:lnTo>
                    <a:pt x="11669" y="11489"/>
                  </a:lnTo>
                  <a:lnTo>
                    <a:pt x="10883" y="11470"/>
                  </a:lnTo>
                  <a:lnTo>
                    <a:pt x="10262" y="11489"/>
                  </a:lnTo>
                  <a:lnTo>
                    <a:pt x="9662" y="11525"/>
                  </a:lnTo>
                  <a:lnTo>
                    <a:pt x="9103" y="11597"/>
                  </a:lnTo>
                  <a:lnTo>
                    <a:pt x="8566" y="11706"/>
                  </a:lnTo>
                  <a:lnTo>
                    <a:pt x="8110" y="11833"/>
                  </a:lnTo>
                  <a:lnTo>
                    <a:pt x="7634" y="11978"/>
                  </a:lnTo>
                  <a:lnTo>
                    <a:pt x="7241" y="12159"/>
                  </a:lnTo>
                  <a:lnTo>
                    <a:pt x="6869" y="12358"/>
                  </a:lnTo>
                  <a:lnTo>
                    <a:pt x="6517" y="12594"/>
                  </a:lnTo>
                  <a:lnTo>
                    <a:pt x="6248" y="12830"/>
                  </a:lnTo>
                  <a:lnTo>
                    <a:pt x="6000" y="13119"/>
                  </a:lnTo>
                  <a:lnTo>
                    <a:pt x="5793" y="13409"/>
                  </a:lnTo>
                  <a:lnTo>
                    <a:pt x="5628" y="13736"/>
                  </a:lnTo>
                  <a:lnTo>
                    <a:pt x="5503" y="14080"/>
                  </a:lnTo>
                  <a:lnTo>
                    <a:pt x="5441" y="14460"/>
                  </a:lnTo>
                  <a:lnTo>
                    <a:pt x="5421" y="14841"/>
                  </a:lnTo>
                  <a:lnTo>
                    <a:pt x="5421" y="14913"/>
                  </a:lnTo>
                  <a:lnTo>
                    <a:pt x="5441" y="15276"/>
                  </a:lnTo>
                  <a:lnTo>
                    <a:pt x="5503" y="15602"/>
                  </a:lnTo>
                  <a:lnTo>
                    <a:pt x="5628" y="15928"/>
                  </a:lnTo>
                  <a:lnTo>
                    <a:pt x="5793" y="16236"/>
                  </a:lnTo>
                  <a:lnTo>
                    <a:pt x="5979" y="16508"/>
                  </a:lnTo>
                  <a:lnTo>
                    <a:pt x="6207" y="16744"/>
                  </a:lnTo>
                  <a:lnTo>
                    <a:pt x="6476" y="16979"/>
                  </a:lnTo>
                  <a:lnTo>
                    <a:pt x="6745" y="17179"/>
                  </a:lnTo>
                  <a:lnTo>
                    <a:pt x="7097" y="17378"/>
                  </a:lnTo>
                  <a:lnTo>
                    <a:pt x="7448" y="17523"/>
                  </a:lnTo>
                  <a:lnTo>
                    <a:pt x="7800" y="17686"/>
                  </a:lnTo>
                  <a:lnTo>
                    <a:pt x="8234" y="17795"/>
                  </a:lnTo>
                  <a:lnTo>
                    <a:pt x="8648" y="17867"/>
                  </a:lnTo>
                  <a:lnTo>
                    <a:pt x="9103" y="17940"/>
                  </a:lnTo>
                  <a:lnTo>
                    <a:pt x="9538" y="17976"/>
                  </a:lnTo>
                  <a:lnTo>
                    <a:pt x="1003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138" y="14750"/>
                  </a:lnTo>
                  <a:lnTo>
                    <a:pt x="16262" y="14315"/>
                  </a:lnTo>
                  <a:lnTo>
                    <a:pt x="16303" y="14080"/>
                  </a:lnTo>
                  <a:lnTo>
                    <a:pt x="16303" y="13844"/>
                  </a:lnTo>
                  <a:lnTo>
                    <a:pt x="16324" y="13609"/>
                  </a:lnTo>
                  <a:lnTo>
                    <a:pt x="16324" y="12304"/>
                  </a:lnTo>
                  <a:close/>
                  <a:moveTo>
                    <a:pt x="16179" y="21147"/>
                  </a:moveTo>
                  <a:lnTo>
                    <a:pt x="16179" y="18592"/>
                  </a:lnTo>
                  <a:lnTo>
                    <a:pt x="15890" y="18900"/>
                  </a:lnTo>
                  <a:lnTo>
                    <a:pt x="15538" y="19190"/>
                  </a:lnTo>
                  <a:lnTo>
                    <a:pt x="15207" y="19498"/>
                  </a:lnTo>
                  <a:lnTo>
                    <a:pt x="14793"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41" y="21528"/>
                  </a:lnTo>
                  <a:lnTo>
                    <a:pt x="6828" y="21491"/>
                  </a:lnTo>
                  <a:lnTo>
                    <a:pt x="6434" y="21419"/>
                  </a:lnTo>
                  <a:lnTo>
                    <a:pt x="6021" y="21364"/>
                  </a:lnTo>
                  <a:lnTo>
                    <a:pt x="5628" y="21274"/>
                  </a:lnTo>
                  <a:lnTo>
                    <a:pt x="5255" y="21165"/>
                  </a:lnTo>
                  <a:lnTo>
                    <a:pt x="4903" y="21056"/>
                  </a:lnTo>
                  <a:lnTo>
                    <a:pt x="4531" y="20930"/>
                  </a:lnTo>
                  <a:lnTo>
                    <a:pt x="4179" y="20803"/>
                  </a:lnTo>
                  <a:lnTo>
                    <a:pt x="3828" y="20640"/>
                  </a:lnTo>
                  <a:lnTo>
                    <a:pt x="3476" y="20495"/>
                  </a:lnTo>
                  <a:lnTo>
                    <a:pt x="3166" y="20313"/>
                  </a:lnTo>
                  <a:lnTo>
                    <a:pt x="2834" y="20132"/>
                  </a:lnTo>
                  <a:lnTo>
                    <a:pt x="2545" y="19933"/>
                  </a:lnTo>
                  <a:lnTo>
                    <a:pt x="2276" y="19734"/>
                  </a:lnTo>
                  <a:lnTo>
                    <a:pt x="1759" y="19281"/>
                  </a:lnTo>
                  <a:lnTo>
                    <a:pt x="1510" y="19027"/>
                  </a:lnTo>
                  <a:lnTo>
                    <a:pt x="1283" y="18755"/>
                  </a:lnTo>
                  <a:lnTo>
                    <a:pt x="1055" y="18501"/>
                  </a:lnTo>
                  <a:lnTo>
                    <a:pt x="683" y="17921"/>
                  </a:lnTo>
                  <a:lnTo>
                    <a:pt x="538" y="17613"/>
                  </a:lnTo>
                  <a:lnTo>
                    <a:pt x="393" y="17287"/>
                  </a:lnTo>
                  <a:lnTo>
                    <a:pt x="290" y="16961"/>
                  </a:lnTo>
                  <a:lnTo>
                    <a:pt x="124" y="16272"/>
                  </a:lnTo>
                  <a:lnTo>
                    <a:pt x="41" y="15910"/>
                  </a:lnTo>
                  <a:lnTo>
                    <a:pt x="0" y="15149"/>
                  </a:lnTo>
                  <a:lnTo>
                    <a:pt x="0" y="15058"/>
                  </a:lnTo>
                  <a:lnTo>
                    <a:pt x="21" y="14642"/>
                  </a:lnTo>
                  <a:lnTo>
                    <a:pt x="41" y="14261"/>
                  </a:lnTo>
                  <a:lnTo>
                    <a:pt x="124"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379" y="8897"/>
                  </a:lnTo>
                  <a:lnTo>
                    <a:pt x="6248" y="8680"/>
                  </a:lnTo>
                  <a:lnTo>
                    <a:pt x="6703" y="8589"/>
                  </a:lnTo>
                  <a:lnTo>
                    <a:pt x="7159" y="8517"/>
                  </a:lnTo>
                  <a:lnTo>
                    <a:pt x="7655"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00" y="8172"/>
                  </a:lnTo>
                  <a:lnTo>
                    <a:pt x="16138" y="7701"/>
                  </a:lnTo>
                  <a:lnTo>
                    <a:pt x="16034" y="7230"/>
                  </a:lnTo>
                  <a:lnTo>
                    <a:pt x="15869" y="6795"/>
                  </a:lnTo>
                  <a:lnTo>
                    <a:pt x="15641" y="6397"/>
                  </a:lnTo>
                  <a:lnTo>
                    <a:pt x="15393" y="6034"/>
                  </a:lnTo>
                  <a:lnTo>
                    <a:pt x="15083" y="5708"/>
                  </a:lnTo>
                  <a:lnTo>
                    <a:pt x="14731" y="5400"/>
                  </a:lnTo>
                  <a:lnTo>
                    <a:pt x="14338" y="5128"/>
                  </a:lnTo>
                  <a:lnTo>
                    <a:pt x="13883" y="4911"/>
                  </a:lnTo>
                  <a:lnTo>
                    <a:pt x="13428" y="4711"/>
                  </a:lnTo>
                  <a:lnTo>
                    <a:pt x="12890" y="4548"/>
                  </a:lnTo>
                  <a:lnTo>
                    <a:pt x="12331" y="4403"/>
                  </a:lnTo>
                  <a:lnTo>
                    <a:pt x="11710" y="4331"/>
                  </a:lnTo>
                  <a:lnTo>
                    <a:pt x="11069" y="4277"/>
                  </a:lnTo>
                  <a:lnTo>
                    <a:pt x="10386" y="4258"/>
                  </a:lnTo>
                  <a:lnTo>
                    <a:pt x="9414" y="4277"/>
                  </a:lnTo>
                  <a:lnTo>
                    <a:pt x="8503" y="4349"/>
                  </a:lnTo>
                  <a:lnTo>
                    <a:pt x="7634" y="4458"/>
                  </a:lnTo>
                  <a:lnTo>
                    <a:pt x="6786" y="4603"/>
                  </a:lnTo>
                  <a:lnTo>
                    <a:pt x="5979" y="4802"/>
                  </a:lnTo>
                  <a:lnTo>
                    <a:pt x="5172" y="5019"/>
                  </a:lnTo>
                  <a:lnTo>
                    <a:pt x="4366" y="5255"/>
                  </a:lnTo>
                  <a:lnTo>
                    <a:pt x="3579" y="5563"/>
                  </a:lnTo>
                  <a:lnTo>
                    <a:pt x="2069" y="1721"/>
                  </a:lnTo>
                  <a:lnTo>
                    <a:pt x="3062" y="1359"/>
                  </a:lnTo>
                  <a:lnTo>
                    <a:pt x="4055" y="1015"/>
                  </a:lnTo>
                  <a:lnTo>
                    <a:pt x="5090" y="707"/>
                  </a:lnTo>
                  <a:lnTo>
                    <a:pt x="5607" y="580"/>
                  </a:lnTo>
                  <a:lnTo>
                    <a:pt x="6145" y="471"/>
                  </a:lnTo>
                  <a:lnTo>
                    <a:pt x="7262" y="254"/>
                  </a:lnTo>
                  <a:lnTo>
                    <a:pt x="7862" y="199"/>
                  </a:lnTo>
                  <a:lnTo>
                    <a:pt x="8483" y="109"/>
                  </a:lnTo>
                  <a:lnTo>
                    <a:pt x="9103" y="54"/>
                  </a:lnTo>
                  <a:lnTo>
                    <a:pt x="9766" y="18"/>
                  </a:lnTo>
                  <a:lnTo>
                    <a:pt x="10428" y="0"/>
                  </a:lnTo>
                  <a:lnTo>
                    <a:pt x="11793" y="0"/>
                  </a:lnTo>
                  <a:lnTo>
                    <a:pt x="12434" y="18"/>
                  </a:lnTo>
                  <a:lnTo>
                    <a:pt x="1301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8993" y="2283"/>
                  </a:lnTo>
                  <a:lnTo>
                    <a:pt x="19324" y="2591"/>
                  </a:lnTo>
                  <a:lnTo>
                    <a:pt x="19614" y="2899"/>
                  </a:lnTo>
                  <a:lnTo>
                    <a:pt x="19883" y="3226"/>
                  </a:lnTo>
                  <a:lnTo>
                    <a:pt x="20379" y="3914"/>
                  </a:lnTo>
                  <a:lnTo>
                    <a:pt x="20607" y="4277"/>
                  </a:lnTo>
                  <a:lnTo>
                    <a:pt x="20772"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87" name="Shape 187"/>
            <p:cNvSpPr/>
            <p:nvPr/>
          </p:nvSpPr>
          <p:spPr>
            <a:xfrm>
              <a:off x="491542" y="66955"/>
              <a:ext cx="171574"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68" y="21600"/>
                  </a:moveTo>
                  <a:lnTo>
                    <a:pt x="11398" y="21600"/>
                  </a:lnTo>
                  <a:lnTo>
                    <a:pt x="10770" y="21564"/>
                  </a:lnTo>
                  <a:lnTo>
                    <a:pt x="10181" y="21492"/>
                  </a:lnTo>
                  <a:lnTo>
                    <a:pt x="9553" y="21384"/>
                  </a:lnTo>
                  <a:lnTo>
                    <a:pt x="8965" y="21276"/>
                  </a:lnTo>
                  <a:lnTo>
                    <a:pt x="8376" y="21132"/>
                  </a:lnTo>
                  <a:lnTo>
                    <a:pt x="7808" y="20952"/>
                  </a:lnTo>
                  <a:lnTo>
                    <a:pt x="7241" y="20754"/>
                  </a:lnTo>
                  <a:lnTo>
                    <a:pt x="6713" y="20538"/>
                  </a:lnTo>
                  <a:lnTo>
                    <a:pt x="6206" y="20304"/>
                  </a:lnTo>
                  <a:lnTo>
                    <a:pt x="5699" y="20052"/>
                  </a:lnTo>
                  <a:lnTo>
                    <a:pt x="4726" y="19476"/>
                  </a:lnTo>
                  <a:lnTo>
                    <a:pt x="4279" y="19152"/>
                  </a:lnTo>
                  <a:lnTo>
                    <a:pt x="3854" y="18810"/>
                  </a:lnTo>
                  <a:lnTo>
                    <a:pt x="3448" y="18468"/>
                  </a:lnTo>
                  <a:lnTo>
                    <a:pt x="3022" y="18072"/>
                  </a:lnTo>
                  <a:lnTo>
                    <a:pt x="2657" y="17694"/>
                  </a:lnTo>
                  <a:lnTo>
                    <a:pt x="2332" y="17280"/>
                  </a:lnTo>
                  <a:lnTo>
                    <a:pt x="1988" y="16866"/>
                  </a:lnTo>
                  <a:lnTo>
                    <a:pt x="1704" y="16416"/>
                  </a:lnTo>
                  <a:lnTo>
                    <a:pt x="1399" y="15966"/>
                  </a:lnTo>
                  <a:lnTo>
                    <a:pt x="1136" y="15516"/>
                  </a:lnTo>
                  <a:lnTo>
                    <a:pt x="913" y="15048"/>
                  </a:lnTo>
                  <a:lnTo>
                    <a:pt x="710" y="14544"/>
                  </a:lnTo>
                  <a:lnTo>
                    <a:pt x="507" y="14058"/>
                  </a:lnTo>
                  <a:lnTo>
                    <a:pt x="365" y="13536"/>
                  </a:lnTo>
                  <a:lnTo>
                    <a:pt x="243" y="13014"/>
                  </a:lnTo>
                  <a:lnTo>
                    <a:pt x="142" y="12492"/>
                  </a:lnTo>
                  <a:lnTo>
                    <a:pt x="81" y="11970"/>
                  </a:lnTo>
                  <a:lnTo>
                    <a:pt x="20" y="11412"/>
                  </a:lnTo>
                  <a:lnTo>
                    <a:pt x="0" y="10872"/>
                  </a:lnTo>
                  <a:lnTo>
                    <a:pt x="20" y="10314"/>
                  </a:lnTo>
                  <a:lnTo>
                    <a:pt x="81" y="9756"/>
                  </a:lnTo>
                  <a:lnTo>
                    <a:pt x="142" y="9216"/>
                  </a:lnTo>
                  <a:lnTo>
                    <a:pt x="243" y="8694"/>
                  </a:lnTo>
                  <a:lnTo>
                    <a:pt x="365" y="8172"/>
                  </a:lnTo>
                  <a:lnTo>
                    <a:pt x="507" y="7668"/>
                  </a:lnTo>
                  <a:lnTo>
                    <a:pt x="710" y="7146"/>
                  </a:lnTo>
                  <a:lnTo>
                    <a:pt x="913" y="6660"/>
                  </a:lnTo>
                  <a:lnTo>
                    <a:pt x="1136" y="6192"/>
                  </a:lnTo>
                  <a:lnTo>
                    <a:pt x="1399" y="5706"/>
                  </a:lnTo>
                  <a:lnTo>
                    <a:pt x="1704" y="5256"/>
                  </a:lnTo>
                  <a:lnTo>
                    <a:pt x="1988" y="4806"/>
                  </a:lnTo>
                  <a:lnTo>
                    <a:pt x="2332" y="4392"/>
                  </a:lnTo>
                  <a:lnTo>
                    <a:pt x="2657" y="3978"/>
                  </a:lnTo>
                  <a:lnTo>
                    <a:pt x="3042" y="3582"/>
                  </a:lnTo>
                  <a:lnTo>
                    <a:pt x="3448" y="3204"/>
                  </a:lnTo>
                  <a:lnTo>
                    <a:pt x="3854" y="2844"/>
                  </a:lnTo>
                  <a:lnTo>
                    <a:pt x="4279" y="2502"/>
                  </a:lnTo>
                  <a:lnTo>
                    <a:pt x="4746" y="2178"/>
                  </a:lnTo>
                  <a:lnTo>
                    <a:pt x="5212" y="1872"/>
                  </a:lnTo>
                  <a:lnTo>
                    <a:pt x="5699" y="1584"/>
                  </a:lnTo>
                  <a:lnTo>
                    <a:pt x="6206" y="1332"/>
                  </a:lnTo>
                  <a:lnTo>
                    <a:pt x="6734" y="1098"/>
                  </a:lnTo>
                  <a:lnTo>
                    <a:pt x="7261" y="846"/>
                  </a:lnTo>
                  <a:lnTo>
                    <a:pt x="8397" y="486"/>
                  </a:lnTo>
                  <a:lnTo>
                    <a:pt x="8985" y="342"/>
                  </a:lnTo>
                  <a:lnTo>
                    <a:pt x="9593" y="216"/>
                  </a:lnTo>
                  <a:lnTo>
                    <a:pt x="10202" y="126"/>
                  </a:lnTo>
                  <a:lnTo>
                    <a:pt x="10830" y="54"/>
                  </a:lnTo>
                  <a:lnTo>
                    <a:pt x="11459" y="18"/>
                  </a:lnTo>
                  <a:lnTo>
                    <a:pt x="12108" y="0"/>
                  </a:lnTo>
                  <a:lnTo>
                    <a:pt x="12919" y="18"/>
                  </a:lnTo>
                  <a:lnTo>
                    <a:pt x="13690" y="54"/>
                  </a:lnTo>
                  <a:lnTo>
                    <a:pt x="14420" y="144"/>
                  </a:lnTo>
                  <a:lnTo>
                    <a:pt x="15110" y="252"/>
                  </a:lnTo>
                  <a:lnTo>
                    <a:pt x="15799" y="396"/>
                  </a:lnTo>
                  <a:lnTo>
                    <a:pt x="16428" y="576"/>
                  </a:lnTo>
                  <a:lnTo>
                    <a:pt x="17037" y="774"/>
                  </a:lnTo>
                  <a:lnTo>
                    <a:pt x="17605" y="990"/>
                  </a:lnTo>
                  <a:lnTo>
                    <a:pt x="18172" y="1242"/>
                  </a:lnTo>
                  <a:lnTo>
                    <a:pt x="18700" y="1494"/>
                  </a:lnTo>
                  <a:lnTo>
                    <a:pt x="19207" y="1800"/>
                  </a:lnTo>
                  <a:lnTo>
                    <a:pt x="19694" y="2124"/>
                  </a:lnTo>
                  <a:lnTo>
                    <a:pt x="20160" y="2448"/>
                  </a:lnTo>
                  <a:lnTo>
                    <a:pt x="20586" y="2808"/>
                  </a:lnTo>
                  <a:lnTo>
                    <a:pt x="21032" y="3168"/>
                  </a:lnTo>
                  <a:lnTo>
                    <a:pt x="21438" y="3564"/>
                  </a:lnTo>
                  <a:lnTo>
                    <a:pt x="18112" y="6750"/>
                  </a:lnTo>
                  <a:lnTo>
                    <a:pt x="17179" y="5922"/>
                  </a:lnTo>
                  <a:lnTo>
                    <a:pt x="16854" y="5688"/>
                  </a:lnTo>
                  <a:lnTo>
                    <a:pt x="16509" y="5454"/>
                  </a:lnTo>
                  <a:lnTo>
                    <a:pt x="16185" y="5238"/>
                  </a:lnTo>
                  <a:lnTo>
                    <a:pt x="15840" y="5040"/>
                  </a:lnTo>
                  <a:lnTo>
                    <a:pt x="15475" y="4878"/>
                  </a:lnTo>
                  <a:lnTo>
                    <a:pt x="15110" y="4698"/>
                  </a:lnTo>
                  <a:lnTo>
                    <a:pt x="14339" y="4446"/>
                  </a:lnTo>
                  <a:lnTo>
                    <a:pt x="13893" y="4338"/>
                  </a:lnTo>
                  <a:lnTo>
                    <a:pt x="13487" y="4248"/>
                  </a:lnTo>
                  <a:lnTo>
                    <a:pt x="13021" y="4194"/>
                  </a:lnTo>
                  <a:lnTo>
                    <a:pt x="12554" y="4158"/>
                  </a:lnTo>
                  <a:lnTo>
                    <a:pt x="12068" y="4140"/>
                  </a:lnTo>
                  <a:lnTo>
                    <a:pt x="11703" y="4158"/>
                  </a:lnTo>
                  <a:lnTo>
                    <a:pt x="11337" y="4194"/>
                  </a:lnTo>
                  <a:lnTo>
                    <a:pt x="10993" y="4230"/>
                  </a:lnTo>
                  <a:lnTo>
                    <a:pt x="10648" y="4302"/>
                  </a:lnTo>
                  <a:lnTo>
                    <a:pt x="10323" y="4356"/>
                  </a:lnTo>
                  <a:lnTo>
                    <a:pt x="9999" y="4446"/>
                  </a:lnTo>
                  <a:lnTo>
                    <a:pt x="9695" y="4554"/>
                  </a:lnTo>
                  <a:lnTo>
                    <a:pt x="9370" y="4680"/>
                  </a:lnTo>
                  <a:lnTo>
                    <a:pt x="9086" y="4806"/>
                  </a:lnTo>
                  <a:lnTo>
                    <a:pt x="8782" y="4968"/>
                  </a:lnTo>
                  <a:lnTo>
                    <a:pt x="8498" y="5112"/>
                  </a:lnTo>
                  <a:lnTo>
                    <a:pt x="8234" y="5274"/>
                  </a:lnTo>
                  <a:lnTo>
                    <a:pt x="7971" y="5472"/>
                  </a:lnTo>
                  <a:lnTo>
                    <a:pt x="7727" y="5670"/>
                  </a:lnTo>
                  <a:lnTo>
                    <a:pt x="7241" y="6102"/>
                  </a:lnTo>
                  <a:lnTo>
                    <a:pt x="7017" y="6336"/>
                  </a:lnTo>
                  <a:lnTo>
                    <a:pt x="6835" y="6570"/>
                  </a:lnTo>
                  <a:lnTo>
                    <a:pt x="6632" y="6804"/>
                  </a:lnTo>
                  <a:lnTo>
                    <a:pt x="6450" y="7092"/>
                  </a:lnTo>
                  <a:lnTo>
                    <a:pt x="6267" y="7344"/>
                  </a:lnTo>
                  <a:lnTo>
                    <a:pt x="6125" y="7632"/>
                  </a:lnTo>
                  <a:lnTo>
                    <a:pt x="5983" y="7902"/>
                  </a:lnTo>
                  <a:lnTo>
                    <a:pt x="5841" y="8208"/>
                  </a:lnTo>
                  <a:lnTo>
                    <a:pt x="5740" y="8514"/>
                  </a:lnTo>
                  <a:lnTo>
                    <a:pt x="5638" y="8802"/>
                  </a:lnTo>
                  <a:lnTo>
                    <a:pt x="5537" y="9126"/>
                  </a:lnTo>
                  <a:lnTo>
                    <a:pt x="5415" y="9774"/>
                  </a:lnTo>
                  <a:lnTo>
                    <a:pt x="5375" y="10098"/>
                  </a:lnTo>
                  <a:lnTo>
                    <a:pt x="5354" y="10440"/>
                  </a:lnTo>
                  <a:lnTo>
                    <a:pt x="5354" y="11124"/>
                  </a:lnTo>
                  <a:lnTo>
                    <a:pt x="5375" y="11466"/>
                  </a:lnTo>
                  <a:lnTo>
                    <a:pt x="5415" y="11826"/>
                  </a:lnTo>
                  <a:lnTo>
                    <a:pt x="5476" y="12132"/>
                  </a:lnTo>
                  <a:lnTo>
                    <a:pt x="5537" y="12456"/>
                  </a:lnTo>
                  <a:lnTo>
                    <a:pt x="5638" y="12780"/>
                  </a:lnTo>
                  <a:lnTo>
                    <a:pt x="5740" y="13086"/>
                  </a:lnTo>
                  <a:lnTo>
                    <a:pt x="5861" y="13410"/>
                  </a:lnTo>
                  <a:lnTo>
                    <a:pt x="5983" y="13716"/>
                  </a:lnTo>
                  <a:lnTo>
                    <a:pt x="6125" y="13986"/>
                  </a:lnTo>
                  <a:lnTo>
                    <a:pt x="6287" y="14274"/>
                  </a:lnTo>
                  <a:lnTo>
                    <a:pt x="6652" y="14814"/>
                  </a:lnTo>
                  <a:lnTo>
                    <a:pt x="6855" y="15066"/>
                  </a:lnTo>
                  <a:lnTo>
                    <a:pt x="7078" y="15300"/>
                  </a:lnTo>
                  <a:lnTo>
                    <a:pt x="7281" y="15534"/>
                  </a:lnTo>
                  <a:lnTo>
                    <a:pt x="7768" y="15966"/>
                  </a:lnTo>
                  <a:lnTo>
                    <a:pt x="8032" y="16164"/>
                  </a:lnTo>
                  <a:lnTo>
                    <a:pt x="8315" y="16362"/>
                  </a:lnTo>
                  <a:lnTo>
                    <a:pt x="8599" y="16524"/>
                  </a:lnTo>
                  <a:lnTo>
                    <a:pt x="8883" y="16668"/>
                  </a:lnTo>
                  <a:lnTo>
                    <a:pt x="9188" y="16830"/>
                  </a:lnTo>
                  <a:lnTo>
                    <a:pt x="9492" y="16956"/>
                  </a:lnTo>
                  <a:lnTo>
                    <a:pt x="9837" y="17082"/>
                  </a:lnTo>
                  <a:lnTo>
                    <a:pt x="10141" y="17190"/>
                  </a:lnTo>
                  <a:lnTo>
                    <a:pt x="10486" y="17280"/>
                  </a:lnTo>
                  <a:lnTo>
                    <a:pt x="10851" y="17352"/>
                  </a:lnTo>
                  <a:lnTo>
                    <a:pt x="11216" y="17406"/>
                  </a:lnTo>
                  <a:lnTo>
                    <a:pt x="11946" y="17478"/>
                  </a:lnTo>
                  <a:lnTo>
                    <a:pt x="12331" y="17496"/>
                  </a:lnTo>
                  <a:lnTo>
                    <a:pt x="12798" y="17478"/>
                  </a:lnTo>
                  <a:lnTo>
                    <a:pt x="13244" y="17424"/>
                  </a:lnTo>
                  <a:lnTo>
                    <a:pt x="13690" y="17388"/>
                  </a:lnTo>
                  <a:lnTo>
                    <a:pt x="14096" y="17298"/>
                  </a:lnTo>
                  <a:lnTo>
                    <a:pt x="14501" y="17190"/>
                  </a:lnTo>
                  <a:lnTo>
                    <a:pt x="14887" y="17064"/>
                  </a:lnTo>
                  <a:lnTo>
                    <a:pt x="15292" y="16938"/>
                  </a:lnTo>
                  <a:lnTo>
                    <a:pt x="15678" y="16758"/>
                  </a:lnTo>
                  <a:lnTo>
                    <a:pt x="16043" y="16596"/>
                  </a:lnTo>
                  <a:lnTo>
                    <a:pt x="16388" y="16398"/>
                  </a:lnTo>
                  <a:lnTo>
                    <a:pt x="16732" y="16182"/>
                  </a:lnTo>
                  <a:lnTo>
                    <a:pt x="17422" y="15714"/>
                  </a:lnTo>
                  <a:lnTo>
                    <a:pt x="17746" y="15444"/>
                  </a:lnTo>
                  <a:lnTo>
                    <a:pt x="18375" y="14886"/>
                  </a:lnTo>
                  <a:lnTo>
                    <a:pt x="21600" y="17730"/>
                  </a:lnTo>
                  <a:lnTo>
                    <a:pt x="21174" y="18144"/>
                  </a:lnTo>
                  <a:lnTo>
                    <a:pt x="20282" y="18936"/>
                  </a:lnTo>
                  <a:lnTo>
                    <a:pt x="19795" y="19296"/>
                  </a:lnTo>
                  <a:lnTo>
                    <a:pt x="18781" y="19944"/>
                  </a:lnTo>
                  <a:lnTo>
                    <a:pt x="18233" y="20250"/>
                  </a:lnTo>
                  <a:lnTo>
                    <a:pt x="17686" y="20520"/>
                  </a:lnTo>
                  <a:lnTo>
                    <a:pt x="17097" y="20754"/>
                  </a:lnTo>
                  <a:lnTo>
                    <a:pt x="16469" y="20970"/>
                  </a:lnTo>
                  <a:lnTo>
                    <a:pt x="15840" y="21168"/>
                  </a:lnTo>
                  <a:lnTo>
                    <a:pt x="15171" y="21312"/>
                  </a:lnTo>
                  <a:lnTo>
                    <a:pt x="14441" y="21456"/>
                  </a:lnTo>
                  <a:lnTo>
                    <a:pt x="13690" y="21528"/>
                  </a:lnTo>
                  <a:lnTo>
                    <a:pt x="12879" y="21582"/>
                  </a:lnTo>
                  <a:lnTo>
                    <a:pt x="12068"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88" name="Shape 188"/>
            <p:cNvSpPr/>
            <p:nvPr/>
          </p:nvSpPr>
          <p:spPr>
            <a:xfrm>
              <a:off x="684360" y="0"/>
              <a:ext cx="173183" cy="255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477" y="21600"/>
                  </a:lnTo>
                  <a:lnTo>
                    <a:pt x="8532" y="14848"/>
                  </a:lnTo>
                  <a:lnTo>
                    <a:pt x="5300" y="17131"/>
                  </a:lnTo>
                  <a:lnTo>
                    <a:pt x="5300" y="21600"/>
                  </a:lnTo>
                  <a:lnTo>
                    <a:pt x="0" y="21600"/>
                  </a:lnTo>
                  <a:lnTo>
                    <a:pt x="0" y="0"/>
                  </a:lnTo>
                  <a:lnTo>
                    <a:pt x="5300" y="0"/>
                  </a:lnTo>
                  <a:lnTo>
                    <a:pt x="5300" y="12906"/>
                  </a:lnTo>
                  <a:lnTo>
                    <a:pt x="14875" y="5977"/>
                  </a:lnTo>
                  <a:lnTo>
                    <a:pt x="21319" y="5977"/>
                  </a:lnTo>
                  <a:lnTo>
                    <a:pt x="12125" y="12335"/>
                  </a:lnTo>
                  <a:lnTo>
                    <a:pt x="2160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89" name="Shape 189"/>
            <p:cNvSpPr/>
            <p:nvPr/>
          </p:nvSpPr>
          <p:spPr>
            <a:xfrm>
              <a:off x="880397" y="0"/>
              <a:ext cx="191854"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3" y="8613"/>
                  </a:moveTo>
                  <a:lnTo>
                    <a:pt x="10156" y="8640"/>
                  </a:lnTo>
                  <a:lnTo>
                    <a:pt x="9848" y="8680"/>
                  </a:lnTo>
                  <a:lnTo>
                    <a:pt x="9576" y="8707"/>
                  </a:lnTo>
                  <a:lnTo>
                    <a:pt x="9268" y="8760"/>
                  </a:lnTo>
                  <a:lnTo>
                    <a:pt x="8995" y="8814"/>
                  </a:lnTo>
                  <a:lnTo>
                    <a:pt x="8705" y="8881"/>
                  </a:lnTo>
                  <a:lnTo>
                    <a:pt x="8451" y="8974"/>
                  </a:lnTo>
                  <a:lnTo>
                    <a:pt x="8161" y="9055"/>
                  </a:lnTo>
                  <a:lnTo>
                    <a:pt x="7907" y="9175"/>
                  </a:lnTo>
                  <a:lnTo>
                    <a:pt x="7399" y="9389"/>
                  </a:lnTo>
                  <a:lnTo>
                    <a:pt x="7164" y="9523"/>
                  </a:lnTo>
                  <a:lnTo>
                    <a:pt x="6928" y="9670"/>
                  </a:lnTo>
                  <a:lnTo>
                    <a:pt x="6710" y="9804"/>
                  </a:lnTo>
                  <a:lnTo>
                    <a:pt x="6493" y="9964"/>
                  </a:lnTo>
                  <a:lnTo>
                    <a:pt x="6275" y="10138"/>
                  </a:lnTo>
                  <a:lnTo>
                    <a:pt x="6112" y="10298"/>
                  </a:lnTo>
                  <a:lnTo>
                    <a:pt x="5912" y="10499"/>
                  </a:lnTo>
                  <a:lnTo>
                    <a:pt x="5731" y="10686"/>
                  </a:lnTo>
                  <a:lnTo>
                    <a:pt x="5586" y="10874"/>
                  </a:lnTo>
                  <a:lnTo>
                    <a:pt x="5441" y="11088"/>
                  </a:lnTo>
                  <a:lnTo>
                    <a:pt x="5278" y="11315"/>
                  </a:lnTo>
                  <a:lnTo>
                    <a:pt x="5151" y="11529"/>
                  </a:lnTo>
                  <a:lnTo>
                    <a:pt x="5042" y="11756"/>
                  </a:lnTo>
                  <a:lnTo>
                    <a:pt x="4951" y="11997"/>
                  </a:lnTo>
                  <a:lnTo>
                    <a:pt x="4879" y="12251"/>
                  </a:lnTo>
                  <a:lnTo>
                    <a:pt x="4788" y="12492"/>
                  </a:lnTo>
                  <a:lnTo>
                    <a:pt x="4752" y="12759"/>
                  </a:lnTo>
                  <a:lnTo>
                    <a:pt x="4697" y="13013"/>
                  </a:lnTo>
                  <a:lnTo>
                    <a:pt x="4661" y="13575"/>
                  </a:lnTo>
                  <a:lnTo>
                    <a:pt x="4679" y="13856"/>
                  </a:lnTo>
                  <a:lnTo>
                    <a:pt x="4697" y="14124"/>
                  </a:lnTo>
                  <a:lnTo>
                    <a:pt x="4752" y="14391"/>
                  </a:lnTo>
                  <a:lnTo>
                    <a:pt x="4788" y="14645"/>
                  </a:lnTo>
                  <a:lnTo>
                    <a:pt x="4879" y="14899"/>
                  </a:lnTo>
                  <a:lnTo>
                    <a:pt x="4951" y="15140"/>
                  </a:lnTo>
                  <a:lnTo>
                    <a:pt x="5042" y="15381"/>
                  </a:lnTo>
                  <a:lnTo>
                    <a:pt x="5151" y="15608"/>
                  </a:lnTo>
                  <a:lnTo>
                    <a:pt x="5278" y="15836"/>
                  </a:lnTo>
                  <a:lnTo>
                    <a:pt x="5441" y="16050"/>
                  </a:lnTo>
                  <a:lnTo>
                    <a:pt x="5586" y="16264"/>
                  </a:lnTo>
                  <a:lnTo>
                    <a:pt x="5731" y="16451"/>
                  </a:lnTo>
                  <a:lnTo>
                    <a:pt x="5912" y="16651"/>
                  </a:lnTo>
                  <a:lnTo>
                    <a:pt x="6112" y="16839"/>
                  </a:lnTo>
                  <a:lnTo>
                    <a:pt x="6275" y="17013"/>
                  </a:lnTo>
                  <a:lnTo>
                    <a:pt x="6710" y="17333"/>
                  </a:lnTo>
                  <a:lnTo>
                    <a:pt x="6928" y="17481"/>
                  </a:lnTo>
                  <a:lnTo>
                    <a:pt x="7399" y="17748"/>
                  </a:lnTo>
                  <a:lnTo>
                    <a:pt x="7653" y="17882"/>
                  </a:lnTo>
                  <a:lnTo>
                    <a:pt x="7907" y="17989"/>
                  </a:lnTo>
                  <a:lnTo>
                    <a:pt x="8161" y="18082"/>
                  </a:lnTo>
                  <a:lnTo>
                    <a:pt x="8451" y="18176"/>
                  </a:lnTo>
                  <a:lnTo>
                    <a:pt x="8705" y="18256"/>
                  </a:lnTo>
                  <a:lnTo>
                    <a:pt x="8995" y="18323"/>
                  </a:lnTo>
                  <a:lnTo>
                    <a:pt x="9268" y="18390"/>
                  </a:lnTo>
                  <a:lnTo>
                    <a:pt x="9576" y="18430"/>
                  </a:lnTo>
                  <a:lnTo>
                    <a:pt x="9848" y="18484"/>
                  </a:lnTo>
                  <a:lnTo>
                    <a:pt x="10773" y="18524"/>
                  </a:lnTo>
                  <a:lnTo>
                    <a:pt x="11063" y="18524"/>
                  </a:lnTo>
                  <a:lnTo>
                    <a:pt x="11371" y="18497"/>
                  </a:lnTo>
                  <a:lnTo>
                    <a:pt x="11661" y="18484"/>
                  </a:lnTo>
                  <a:lnTo>
                    <a:pt x="11952" y="18430"/>
                  </a:lnTo>
                  <a:lnTo>
                    <a:pt x="12242" y="18390"/>
                  </a:lnTo>
                  <a:lnTo>
                    <a:pt x="12514" y="18337"/>
                  </a:lnTo>
                  <a:lnTo>
                    <a:pt x="12804" y="18256"/>
                  </a:lnTo>
                  <a:lnTo>
                    <a:pt x="13058" y="18176"/>
                  </a:lnTo>
                  <a:lnTo>
                    <a:pt x="13348" y="18096"/>
                  </a:lnTo>
                  <a:lnTo>
                    <a:pt x="13602" y="18002"/>
                  </a:lnTo>
                  <a:lnTo>
                    <a:pt x="13838" y="17895"/>
                  </a:lnTo>
                  <a:lnTo>
                    <a:pt x="14074" y="17761"/>
                  </a:lnTo>
                  <a:lnTo>
                    <a:pt x="14309" y="17641"/>
                  </a:lnTo>
                  <a:lnTo>
                    <a:pt x="14527" y="17507"/>
                  </a:lnTo>
                  <a:lnTo>
                    <a:pt x="14745" y="17347"/>
                  </a:lnTo>
                  <a:lnTo>
                    <a:pt x="14962" y="17200"/>
                  </a:lnTo>
                  <a:lnTo>
                    <a:pt x="15361" y="16852"/>
                  </a:lnTo>
                  <a:lnTo>
                    <a:pt x="15524" y="16678"/>
                  </a:lnTo>
                  <a:lnTo>
                    <a:pt x="15706" y="16491"/>
                  </a:lnTo>
                  <a:lnTo>
                    <a:pt x="15851" y="16290"/>
                  </a:lnTo>
                  <a:lnTo>
                    <a:pt x="16014" y="16090"/>
                  </a:lnTo>
                  <a:lnTo>
                    <a:pt x="16141" y="15862"/>
                  </a:lnTo>
                  <a:lnTo>
                    <a:pt x="16250" y="15635"/>
                  </a:lnTo>
                  <a:lnTo>
                    <a:pt x="16359" y="15421"/>
                  </a:lnTo>
                  <a:lnTo>
                    <a:pt x="16468" y="15180"/>
                  </a:lnTo>
                  <a:lnTo>
                    <a:pt x="16522" y="14926"/>
                  </a:lnTo>
                  <a:lnTo>
                    <a:pt x="16594" y="14659"/>
                  </a:lnTo>
                  <a:lnTo>
                    <a:pt x="16649" y="14404"/>
                  </a:lnTo>
                  <a:lnTo>
                    <a:pt x="16703" y="14137"/>
                  </a:lnTo>
                  <a:lnTo>
                    <a:pt x="16721" y="13869"/>
                  </a:lnTo>
                  <a:lnTo>
                    <a:pt x="16721" y="13294"/>
                  </a:lnTo>
                  <a:lnTo>
                    <a:pt x="16703" y="13013"/>
                  </a:lnTo>
                  <a:lnTo>
                    <a:pt x="16649" y="12746"/>
                  </a:lnTo>
                  <a:lnTo>
                    <a:pt x="16594" y="12492"/>
                  </a:lnTo>
                  <a:lnTo>
                    <a:pt x="16522" y="12238"/>
                  </a:lnTo>
                  <a:lnTo>
                    <a:pt x="16431" y="11997"/>
                  </a:lnTo>
                  <a:lnTo>
                    <a:pt x="16359" y="11756"/>
                  </a:lnTo>
                  <a:lnTo>
                    <a:pt x="16250" y="11516"/>
                  </a:lnTo>
                  <a:lnTo>
                    <a:pt x="16123" y="11288"/>
                  </a:lnTo>
                  <a:lnTo>
                    <a:pt x="15978" y="11088"/>
                  </a:lnTo>
                  <a:lnTo>
                    <a:pt x="15851" y="10874"/>
                  </a:lnTo>
                  <a:lnTo>
                    <a:pt x="15688" y="10673"/>
                  </a:lnTo>
                  <a:lnTo>
                    <a:pt x="15524" y="10486"/>
                  </a:lnTo>
                  <a:lnTo>
                    <a:pt x="15343" y="10298"/>
                  </a:lnTo>
                  <a:lnTo>
                    <a:pt x="15162" y="10125"/>
                  </a:lnTo>
                  <a:lnTo>
                    <a:pt x="14944" y="9964"/>
                  </a:lnTo>
                  <a:lnTo>
                    <a:pt x="14745" y="9804"/>
                  </a:lnTo>
                  <a:lnTo>
                    <a:pt x="14527" y="9643"/>
                  </a:lnTo>
                  <a:lnTo>
                    <a:pt x="14291" y="9523"/>
                  </a:lnTo>
                  <a:lnTo>
                    <a:pt x="14055" y="9389"/>
                  </a:lnTo>
                  <a:lnTo>
                    <a:pt x="13584" y="9148"/>
                  </a:lnTo>
                  <a:lnTo>
                    <a:pt x="13312" y="9055"/>
                  </a:lnTo>
                  <a:lnTo>
                    <a:pt x="13058" y="8961"/>
                  </a:lnTo>
                  <a:lnTo>
                    <a:pt x="12786" y="8881"/>
                  </a:lnTo>
                  <a:lnTo>
                    <a:pt x="12514" y="8814"/>
                  </a:lnTo>
                  <a:lnTo>
                    <a:pt x="12242" y="8760"/>
                  </a:lnTo>
                  <a:lnTo>
                    <a:pt x="11934" y="8707"/>
                  </a:lnTo>
                  <a:lnTo>
                    <a:pt x="11661" y="8680"/>
                  </a:lnTo>
                  <a:lnTo>
                    <a:pt x="11353" y="8640"/>
                  </a:lnTo>
                  <a:lnTo>
                    <a:pt x="10773" y="8613"/>
                  </a:lnTo>
                  <a:close/>
                  <a:moveTo>
                    <a:pt x="11861" y="21600"/>
                  </a:moveTo>
                  <a:lnTo>
                    <a:pt x="11244" y="21587"/>
                  </a:lnTo>
                  <a:lnTo>
                    <a:pt x="10628" y="21533"/>
                  </a:lnTo>
                  <a:lnTo>
                    <a:pt x="10047" y="21466"/>
                  </a:lnTo>
                  <a:lnTo>
                    <a:pt x="9503" y="21373"/>
                  </a:lnTo>
                  <a:lnTo>
                    <a:pt x="8995" y="21252"/>
                  </a:lnTo>
                  <a:lnTo>
                    <a:pt x="8488" y="21105"/>
                  </a:lnTo>
                  <a:lnTo>
                    <a:pt x="8034" y="20945"/>
                  </a:lnTo>
                  <a:lnTo>
                    <a:pt x="7581" y="20771"/>
                  </a:lnTo>
                  <a:lnTo>
                    <a:pt x="7164" y="20570"/>
                  </a:lnTo>
                  <a:lnTo>
                    <a:pt x="6765" y="20370"/>
                  </a:lnTo>
                  <a:lnTo>
                    <a:pt x="6384" y="20142"/>
                  </a:lnTo>
                  <a:lnTo>
                    <a:pt x="6021" y="19901"/>
                  </a:lnTo>
                  <a:lnTo>
                    <a:pt x="5695" y="19661"/>
                  </a:lnTo>
                  <a:lnTo>
                    <a:pt x="5368" y="19407"/>
                  </a:lnTo>
                  <a:lnTo>
                    <a:pt x="5060" y="19139"/>
                  </a:lnTo>
                  <a:lnTo>
                    <a:pt x="4788" y="18885"/>
                  </a:lnTo>
                  <a:lnTo>
                    <a:pt x="4788" y="21266"/>
                  </a:lnTo>
                  <a:lnTo>
                    <a:pt x="0" y="21266"/>
                  </a:lnTo>
                  <a:lnTo>
                    <a:pt x="0" y="0"/>
                  </a:lnTo>
                  <a:lnTo>
                    <a:pt x="4788" y="0"/>
                  </a:lnTo>
                  <a:lnTo>
                    <a:pt x="4788" y="8453"/>
                  </a:lnTo>
                  <a:lnTo>
                    <a:pt x="5096" y="8145"/>
                  </a:lnTo>
                  <a:lnTo>
                    <a:pt x="5386" y="7864"/>
                  </a:lnTo>
                  <a:lnTo>
                    <a:pt x="5713" y="7583"/>
                  </a:lnTo>
                  <a:lnTo>
                    <a:pt x="6057" y="7316"/>
                  </a:lnTo>
                  <a:lnTo>
                    <a:pt x="6438" y="7062"/>
                  </a:lnTo>
                  <a:lnTo>
                    <a:pt x="6819" y="6821"/>
                  </a:lnTo>
                  <a:lnTo>
                    <a:pt x="7218" y="6594"/>
                  </a:lnTo>
                  <a:lnTo>
                    <a:pt x="7653" y="6406"/>
                  </a:lnTo>
                  <a:lnTo>
                    <a:pt x="8071" y="6219"/>
                  </a:lnTo>
                  <a:lnTo>
                    <a:pt x="8560" y="6059"/>
                  </a:lnTo>
                  <a:lnTo>
                    <a:pt x="9032" y="5912"/>
                  </a:lnTo>
                  <a:lnTo>
                    <a:pt x="9558" y="5778"/>
                  </a:lnTo>
                  <a:lnTo>
                    <a:pt x="10102" y="5684"/>
                  </a:lnTo>
                  <a:lnTo>
                    <a:pt x="10664" y="5617"/>
                  </a:lnTo>
                  <a:lnTo>
                    <a:pt x="11244" y="5577"/>
                  </a:lnTo>
                  <a:lnTo>
                    <a:pt x="11861" y="5564"/>
                  </a:lnTo>
                  <a:lnTo>
                    <a:pt x="12332" y="5577"/>
                  </a:lnTo>
                  <a:lnTo>
                    <a:pt x="12786" y="5591"/>
                  </a:lnTo>
                  <a:lnTo>
                    <a:pt x="13239" y="5644"/>
                  </a:lnTo>
                  <a:lnTo>
                    <a:pt x="13693" y="5684"/>
                  </a:lnTo>
                  <a:lnTo>
                    <a:pt x="14146" y="5764"/>
                  </a:lnTo>
                  <a:lnTo>
                    <a:pt x="14599" y="5858"/>
                  </a:lnTo>
                  <a:lnTo>
                    <a:pt x="15035" y="5978"/>
                  </a:lnTo>
                  <a:lnTo>
                    <a:pt x="15470" y="6085"/>
                  </a:lnTo>
                  <a:lnTo>
                    <a:pt x="15905" y="6233"/>
                  </a:lnTo>
                  <a:lnTo>
                    <a:pt x="16304" y="6393"/>
                  </a:lnTo>
                  <a:lnTo>
                    <a:pt x="16721" y="6554"/>
                  </a:lnTo>
                  <a:lnTo>
                    <a:pt x="17102" y="6741"/>
                  </a:lnTo>
                  <a:lnTo>
                    <a:pt x="17501" y="6955"/>
                  </a:lnTo>
                  <a:lnTo>
                    <a:pt x="17864" y="7155"/>
                  </a:lnTo>
                  <a:lnTo>
                    <a:pt x="18245" y="7396"/>
                  </a:lnTo>
                  <a:lnTo>
                    <a:pt x="18589" y="7637"/>
                  </a:lnTo>
                  <a:lnTo>
                    <a:pt x="18916" y="7904"/>
                  </a:lnTo>
                  <a:lnTo>
                    <a:pt x="19242" y="8185"/>
                  </a:lnTo>
                  <a:lnTo>
                    <a:pt x="19532" y="8480"/>
                  </a:lnTo>
                  <a:lnTo>
                    <a:pt x="19823" y="8787"/>
                  </a:lnTo>
                  <a:lnTo>
                    <a:pt x="20077" y="9108"/>
                  </a:lnTo>
                  <a:lnTo>
                    <a:pt x="20312" y="9442"/>
                  </a:lnTo>
                  <a:lnTo>
                    <a:pt x="20548" y="9790"/>
                  </a:lnTo>
                  <a:lnTo>
                    <a:pt x="20947" y="10539"/>
                  </a:lnTo>
                  <a:lnTo>
                    <a:pt x="21110" y="10927"/>
                  </a:lnTo>
                  <a:lnTo>
                    <a:pt x="21255" y="11342"/>
                  </a:lnTo>
                  <a:lnTo>
                    <a:pt x="21382" y="11756"/>
                  </a:lnTo>
                  <a:lnTo>
                    <a:pt x="21473" y="12184"/>
                  </a:lnTo>
                  <a:lnTo>
                    <a:pt x="21527" y="12639"/>
                  </a:lnTo>
                  <a:lnTo>
                    <a:pt x="21564" y="13094"/>
                  </a:lnTo>
                  <a:lnTo>
                    <a:pt x="21600" y="13575"/>
                  </a:lnTo>
                  <a:lnTo>
                    <a:pt x="21564" y="14043"/>
                  </a:lnTo>
                  <a:lnTo>
                    <a:pt x="21527" y="14498"/>
                  </a:lnTo>
                  <a:lnTo>
                    <a:pt x="21473" y="14953"/>
                  </a:lnTo>
                  <a:lnTo>
                    <a:pt x="21382" y="15394"/>
                  </a:lnTo>
                  <a:lnTo>
                    <a:pt x="21255" y="15809"/>
                  </a:lnTo>
                  <a:lnTo>
                    <a:pt x="21110" y="16210"/>
                  </a:lnTo>
                  <a:lnTo>
                    <a:pt x="20947" y="16611"/>
                  </a:lnTo>
                  <a:lnTo>
                    <a:pt x="20766" y="16999"/>
                  </a:lnTo>
                  <a:lnTo>
                    <a:pt x="20330" y="17695"/>
                  </a:lnTo>
                  <a:lnTo>
                    <a:pt x="20077" y="18029"/>
                  </a:lnTo>
                  <a:lnTo>
                    <a:pt x="19823" y="18377"/>
                  </a:lnTo>
                  <a:lnTo>
                    <a:pt x="19242" y="18965"/>
                  </a:lnTo>
                  <a:lnTo>
                    <a:pt x="18934" y="19246"/>
                  </a:lnTo>
                  <a:lnTo>
                    <a:pt x="18245" y="19754"/>
                  </a:lnTo>
                  <a:lnTo>
                    <a:pt x="17882" y="19982"/>
                  </a:lnTo>
                  <a:lnTo>
                    <a:pt x="17501" y="20209"/>
                  </a:lnTo>
                  <a:lnTo>
                    <a:pt x="17139" y="20396"/>
                  </a:lnTo>
                  <a:lnTo>
                    <a:pt x="16721" y="20597"/>
                  </a:lnTo>
                  <a:lnTo>
                    <a:pt x="16322" y="20771"/>
                  </a:lnTo>
                  <a:lnTo>
                    <a:pt x="15905" y="20931"/>
                  </a:lnTo>
                  <a:lnTo>
                    <a:pt x="15488" y="21052"/>
                  </a:lnTo>
                  <a:lnTo>
                    <a:pt x="15053" y="21185"/>
                  </a:lnTo>
                  <a:lnTo>
                    <a:pt x="14599" y="21292"/>
                  </a:lnTo>
                  <a:lnTo>
                    <a:pt x="14164" y="21373"/>
                  </a:lnTo>
                  <a:lnTo>
                    <a:pt x="13711" y="21453"/>
                  </a:lnTo>
                  <a:lnTo>
                    <a:pt x="13257" y="21520"/>
                  </a:lnTo>
                  <a:lnTo>
                    <a:pt x="12804" y="21547"/>
                  </a:lnTo>
                  <a:lnTo>
                    <a:pt x="12332" y="21587"/>
                  </a:lnTo>
                  <a:lnTo>
                    <a:pt x="11861"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90" name="Shape 190"/>
            <p:cNvSpPr/>
            <p:nvPr/>
          </p:nvSpPr>
          <p:spPr>
            <a:xfrm>
              <a:off x="1088023" y="66955"/>
              <a:ext cx="197326"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0" y="4140"/>
                  </a:moveTo>
                  <a:lnTo>
                    <a:pt x="10395" y="4158"/>
                  </a:lnTo>
                  <a:lnTo>
                    <a:pt x="10042" y="4194"/>
                  </a:lnTo>
                  <a:lnTo>
                    <a:pt x="9708" y="4230"/>
                  </a:lnTo>
                  <a:lnTo>
                    <a:pt x="9391" y="4302"/>
                  </a:lnTo>
                  <a:lnTo>
                    <a:pt x="9091" y="4356"/>
                  </a:lnTo>
                  <a:lnTo>
                    <a:pt x="8792" y="4446"/>
                  </a:lnTo>
                  <a:lnTo>
                    <a:pt x="8492" y="4554"/>
                  </a:lnTo>
                  <a:lnTo>
                    <a:pt x="8192" y="4680"/>
                  </a:lnTo>
                  <a:lnTo>
                    <a:pt x="7928" y="4806"/>
                  </a:lnTo>
                  <a:lnTo>
                    <a:pt x="7682" y="4968"/>
                  </a:lnTo>
                  <a:lnTo>
                    <a:pt x="7417" y="5112"/>
                  </a:lnTo>
                  <a:lnTo>
                    <a:pt x="7171" y="5274"/>
                  </a:lnTo>
                  <a:lnTo>
                    <a:pt x="6713" y="5670"/>
                  </a:lnTo>
                  <a:lnTo>
                    <a:pt x="6290" y="6102"/>
                  </a:lnTo>
                  <a:lnTo>
                    <a:pt x="5902" y="6570"/>
                  </a:lnTo>
                  <a:lnTo>
                    <a:pt x="5744" y="6804"/>
                  </a:lnTo>
                  <a:lnTo>
                    <a:pt x="5567" y="7092"/>
                  </a:lnTo>
                  <a:lnTo>
                    <a:pt x="5426" y="7344"/>
                  </a:lnTo>
                  <a:lnTo>
                    <a:pt x="5303" y="7632"/>
                  </a:lnTo>
                  <a:lnTo>
                    <a:pt x="5162" y="7902"/>
                  </a:lnTo>
                  <a:lnTo>
                    <a:pt x="4951" y="8514"/>
                  </a:lnTo>
                  <a:lnTo>
                    <a:pt x="4880" y="8802"/>
                  </a:lnTo>
                  <a:lnTo>
                    <a:pt x="4792" y="9126"/>
                  </a:lnTo>
                  <a:lnTo>
                    <a:pt x="4722" y="9450"/>
                  </a:lnTo>
                  <a:lnTo>
                    <a:pt x="4686" y="9774"/>
                  </a:lnTo>
                  <a:lnTo>
                    <a:pt x="4669" y="10098"/>
                  </a:lnTo>
                  <a:lnTo>
                    <a:pt x="4651" y="10440"/>
                  </a:lnTo>
                  <a:lnTo>
                    <a:pt x="4616" y="10782"/>
                  </a:lnTo>
                  <a:lnTo>
                    <a:pt x="4651" y="11124"/>
                  </a:lnTo>
                  <a:lnTo>
                    <a:pt x="4669" y="11466"/>
                  </a:lnTo>
                  <a:lnTo>
                    <a:pt x="4686" y="11790"/>
                  </a:lnTo>
                  <a:lnTo>
                    <a:pt x="4757" y="12114"/>
                  </a:lnTo>
                  <a:lnTo>
                    <a:pt x="4810" y="12438"/>
                  </a:lnTo>
                  <a:lnTo>
                    <a:pt x="4986" y="13086"/>
                  </a:lnTo>
                  <a:lnTo>
                    <a:pt x="5092" y="13392"/>
                  </a:lnTo>
                  <a:lnTo>
                    <a:pt x="5338" y="13968"/>
                  </a:lnTo>
                  <a:lnTo>
                    <a:pt x="5479" y="14256"/>
                  </a:lnTo>
                  <a:lnTo>
                    <a:pt x="5638" y="14526"/>
                  </a:lnTo>
                  <a:lnTo>
                    <a:pt x="5796" y="14778"/>
                  </a:lnTo>
                  <a:lnTo>
                    <a:pt x="5973" y="15048"/>
                  </a:lnTo>
                  <a:lnTo>
                    <a:pt x="6360" y="15516"/>
                  </a:lnTo>
                  <a:lnTo>
                    <a:pt x="6783" y="15948"/>
                  </a:lnTo>
                  <a:lnTo>
                    <a:pt x="7012" y="16164"/>
                  </a:lnTo>
                  <a:lnTo>
                    <a:pt x="7276" y="16326"/>
                  </a:lnTo>
                  <a:lnTo>
                    <a:pt x="7505" y="16506"/>
                  </a:lnTo>
                  <a:lnTo>
                    <a:pt x="7770" y="16668"/>
                  </a:lnTo>
                  <a:lnTo>
                    <a:pt x="8052" y="16830"/>
                  </a:lnTo>
                  <a:lnTo>
                    <a:pt x="8333" y="16956"/>
                  </a:lnTo>
                  <a:lnTo>
                    <a:pt x="8598" y="17082"/>
                  </a:lnTo>
                  <a:lnTo>
                    <a:pt x="8897" y="17190"/>
                  </a:lnTo>
                  <a:lnTo>
                    <a:pt x="9197" y="17280"/>
                  </a:lnTo>
                  <a:lnTo>
                    <a:pt x="9496" y="17352"/>
                  </a:lnTo>
                  <a:lnTo>
                    <a:pt x="9813" y="17406"/>
                  </a:lnTo>
                  <a:lnTo>
                    <a:pt x="10131" y="17442"/>
                  </a:lnTo>
                  <a:lnTo>
                    <a:pt x="10465" y="17478"/>
                  </a:lnTo>
                  <a:lnTo>
                    <a:pt x="10800" y="17496"/>
                  </a:lnTo>
                  <a:lnTo>
                    <a:pt x="11170" y="17478"/>
                  </a:lnTo>
                  <a:lnTo>
                    <a:pt x="11839" y="17406"/>
                  </a:lnTo>
                  <a:lnTo>
                    <a:pt x="12157" y="17352"/>
                  </a:lnTo>
                  <a:lnTo>
                    <a:pt x="12474" y="17280"/>
                  </a:lnTo>
                  <a:lnTo>
                    <a:pt x="12773" y="17190"/>
                  </a:lnTo>
                  <a:lnTo>
                    <a:pt x="13055" y="17082"/>
                  </a:lnTo>
                  <a:lnTo>
                    <a:pt x="13355" y="16956"/>
                  </a:lnTo>
                  <a:lnTo>
                    <a:pt x="13637" y="16830"/>
                  </a:lnTo>
                  <a:lnTo>
                    <a:pt x="13901" y="16668"/>
                  </a:lnTo>
                  <a:lnTo>
                    <a:pt x="14147" y="16524"/>
                  </a:lnTo>
                  <a:lnTo>
                    <a:pt x="14412" y="16362"/>
                  </a:lnTo>
                  <a:lnTo>
                    <a:pt x="14870" y="15966"/>
                  </a:lnTo>
                  <a:lnTo>
                    <a:pt x="15293" y="15534"/>
                  </a:lnTo>
                  <a:lnTo>
                    <a:pt x="15486" y="15318"/>
                  </a:lnTo>
                  <a:lnTo>
                    <a:pt x="15663" y="15066"/>
                  </a:lnTo>
                  <a:lnTo>
                    <a:pt x="15839" y="14832"/>
                  </a:lnTo>
                  <a:lnTo>
                    <a:pt x="16156" y="14292"/>
                  </a:lnTo>
                  <a:lnTo>
                    <a:pt x="16279" y="14004"/>
                  </a:lnTo>
                  <a:lnTo>
                    <a:pt x="16403" y="13734"/>
                  </a:lnTo>
                  <a:lnTo>
                    <a:pt x="16526" y="13428"/>
                  </a:lnTo>
                  <a:lnTo>
                    <a:pt x="16614" y="13122"/>
                  </a:lnTo>
                  <a:lnTo>
                    <a:pt x="16702" y="12834"/>
                  </a:lnTo>
                  <a:lnTo>
                    <a:pt x="16790" y="12510"/>
                  </a:lnTo>
                  <a:lnTo>
                    <a:pt x="16896" y="11862"/>
                  </a:lnTo>
                  <a:lnTo>
                    <a:pt x="16931" y="11538"/>
                  </a:lnTo>
                  <a:lnTo>
                    <a:pt x="16949" y="11196"/>
                  </a:lnTo>
                  <a:lnTo>
                    <a:pt x="16949" y="10530"/>
                  </a:lnTo>
                  <a:lnTo>
                    <a:pt x="16931" y="10188"/>
                  </a:lnTo>
                  <a:lnTo>
                    <a:pt x="16896" y="9846"/>
                  </a:lnTo>
                  <a:lnTo>
                    <a:pt x="16755" y="9198"/>
                  </a:lnTo>
                  <a:lnTo>
                    <a:pt x="16702" y="8874"/>
                  </a:lnTo>
                  <a:lnTo>
                    <a:pt x="16596" y="8568"/>
                  </a:lnTo>
                  <a:lnTo>
                    <a:pt x="16491" y="8244"/>
                  </a:lnTo>
                  <a:lnTo>
                    <a:pt x="16385" y="7974"/>
                  </a:lnTo>
                  <a:lnTo>
                    <a:pt x="16244" y="7668"/>
                  </a:lnTo>
                  <a:lnTo>
                    <a:pt x="16103" y="7398"/>
                  </a:lnTo>
                  <a:lnTo>
                    <a:pt x="15945" y="7110"/>
                  </a:lnTo>
                  <a:lnTo>
                    <a:pt x="15768" y="6858"/>
                  </a:lnTo>
                  <a:lnTo>
                    <a:pt x="15610" y="6588"/>
                  </a:lnTo>
                  <a:lnTo>
                    <a:pt x="15416" y="6354"/>
                  </a:lnTo>
                  <a:lnTo>
                    <a:pt x="15205" y="6120"/>
                  </a:lnTo>
                  <a:lnTo>
                    <a:pt x="14782" y="5688"/>
                  </a:lnTo>
                  <a:lnTo>
                    <a:pt x="14553" y="5490"/>
                  </a:lnTo>
                  <a:lnTo>
                    <a:pt x="14306" y="5310"/>
                  </a:lnTo>
                  <a:lnTo>
                    <a:pt x="14042" y="5130"/>
                  </a:lnTo>
                  <a:lnTo>
                    <a:pt x="13795" y="4968"/>
                  </a:lnTo>
                  <a:lnTo>
                    <a:pt x="13531" y="4806"/>
                  </a:lnTo>
                  <a:lnTo>
                    <a:pt x="13249" y="4680"/>
                  </a:lnTo>
                  <a:lnTo>
                    <a:pt x="12949" y="4554"/>
                  </a:lnTo>
                  <a:lnTo>
                    <a:pt x="12668" y="4446"/>
                  </a:lnTo>
                  <a:lnTo>
                    <a:pt x="12368" y="4356"/>
                  </a:lnTo>
                  <a:lnTo>
                    <a:pt x="12051" y="4302"/>
                  </a:lnTo>
                  <a:lnTo>
                    <a:pt x="11734" y="4230"/>
                  </a:lnTo>
                  <a:lnTo>
                    <a:pt x="11399" y="4194"/>
                  </a:lnTo>
                  <a:lnTo>
                    <a:pt x="11082" y="4158"/>
                  </a:lnTo>
                  <a:lnTo>
                    <a:pt x="10730" y="4140"/>
                  </a:lnTo>
                  <a:close/>
                  <a:moveTo>
                    <a:pt x="10730" y="21600"/>
                  </a:moveTo>
                  <a:lnTo>
                    <a:pt x="10148" y="21600"/>
                  </a:lnTo>
                  <a:lnTo>
                    <a:pt x="9584" y="21564"/>
                  </a:lnTo>
                  <a:lnTo>
                    <a:pt x="9038" y="21492"/>
                  </a:lnTo>
                  <a:lnTo>
                    <a:pt x="8492" y="21384"/>
                  </a:lnTo>
                  <a:lnTo>
                    <a:pt x="7963" y="21276"/>
                  </a:lnTo>
                  <a:lnTo>
                    <a:pt x="7435" y="21132"/>
                  </a:lnTo>
                  <a:lnTo>
                    <a:pt x="6942" y="20952"/>
                  </a:lnTo>
                  <a:lnTo>
                    <a:pt x="6448" y="20754"/>
                  </a:lnTo>
                  <a:lnTo>
                    <a:pt x="5973" y="20538"/>
                  </a:lnTo>
                  <a:lnTo>
                    <a:pt x="5515" y="20304"/>
                  </a:lnTo>
                  <a:lnTo>
                    <a:pt x="5039" y="20052"/>
                  </a:lnTo>
                  <a:lnTo>
                    <a:pt x="4193" y="19476"/>
                  </a:lnTo>
                  <a:lnTo>
                    <a:pt x="3806" y="19152"/>
                  </a:lnTo>
                  <a:lnTo>
                    <a:pt x="3400" y="18810"/>
                  </a:lnTo>
                  <a:lnTo>
                    <a:pt x="3048" y="18468"/>
                  </a:lnTo>
                  <a:lnTo>
                    <a:pt x="2678" y="18072"/>
                  </a:lnTo>
                  <a:lnTo>
                    <a:pt x="2343" y="17694"/>
                  </a:lnTo>
                  <a:lnTo>
                    <a:pt x="2061" y="17280"/>
                  </a:lnTo>
                  <a:lnTo>
                    <a:pt x="1762" y="16866"/>
                  </a:lnTo>
                  <a:lnTo>
                    <a:pt x="1480" y="16416"/>
                  </a:lnTo>
                  <a:lnTo>
                    <a:pt x="1233" y="15966"/>
                  </a:lnTo>
                  <a:lnTo>
                    <a:pt x="1004" y="15516"/>
                  </a:lnTo>
                  <a:lnTo>
                    <a:pt x="793" y="15048"/>
                  </a:lnTo>
                  <a:lnTo>
                    <a:pt x="599" y="14544"/>
                  </a:lnTo>
                  <a:lnTo>
                    <a:pt x="458" y="14058"/>
                  </a:lnTo>
                  <a:lnTo>
                    <a:pt x="176" y="13014"/>
                  </a:lnTo>
                  <a:lnTo>
                    <a:pt x="35" y="11970"/>
                  </a:lnTo>
                  <a:lnTo>
                    <a:pt x="0" y="11412"/>
                  </a:lnTo>
                  <a:lnTo>
                    <a:pt x="0" y="10314"/>
                  </a:lnTo>
                  <a:lnTo>
                    <a:pt x="35" y="9756"/>
                  </a:lnTo>
                  <a:lnTo>
                    <a:pt x="106" y="9216"/>
                  </a:lnTo>
                  <a:lnTo>
                    <a:pt x="211" y="8676"/>
                  </a:lnTo>
                  <a:lnTo>
                    <a:pt x="317" y="8172"/>
                  </a:lnTo>
                  <a:lnTo>
                    <a:pt x="599" y="7128"/>
                  </a:lnTo>
                  <a:lnTo>
                    <a:pt x="793" y="6660"/>
                  </a:lnTo>
                  <a:lnTo>
                    <a:pt x="1004" y="6156"/>
                  </a:lnTo>
                  <a:lnTo>
                    <a:pt x="1233" y="5688"/>
                  </a:lnTo>
                  <a:lnTo>
                    <a:pt x="1480" y="5238"/>
                  </a:lnTo>
                  <a:lnTo>
                    <a:pt x="1762" y="4806"/>
                  </a:lnTo>
                  <a:lnTo>
                    <a:pt x="2061" y="4374"/>
                  </a:lnTo>
                  <a:lnTo>
                    <a:pt x="2378" y="3978"/>
                  </a:lnTo>
                  <a:lnTo>
                    <a:pt x="2713" y="3564"/>
                  </a:lnTo>
                  <a:lnTo>
                    <a:pt x="3436" y="2826"/>
                  </a:lnTo>
                  <a:lnTo>
                    <a:pt x="3823" y="2484"/>
                  </a:lnTo>
                  <a:lnTo>
                    <a:pt x="4228" y="2160"/>
                  </a:lnTo>
                  <a:lnTo>
                    <a:pt x="4651" y="1872"/>
                  </a:lnTo>
                  <a:lnTo>
                    <a:pt x="5092" y="1584"/>
                  </a:lnTo>
                  <a:lnTo>
                    <a:pt x="5550" y="1314"/>
                  </a:lnTo>
                  <a:lnTo>
                    <a:pt x="6008" y="1062"/>
                  </a:lnTo>
                  <a:lnTo>
                    <a:pt x="6501" y="846"/>
                  </a:lnTo>
                  <a:lnTo>
                    <a:pt x="6994" y="666"/>
                  </a:lnTo>
                  <a:lnTo>
                    <a:pt x="7505" y="486"/>
                  </a:lnTo>
                  <a:lnTo>
                    <a:pt x="8034" y="342"/>
                  </a:lnTo>
                  <a:lnTo>
                    <a:pt x="8562" y="216"/>
                  </a:lnTo>
                  <a:lnTo>
                    <a:pt x="9109" y="126"/>
                  </a:lnTo>
                  <a:lnTo>
                    <a:pt x="9672" y="54"/>
                  </a:lnTo>
                  <a:lnTo>
                    <a:pt x="10236" y="18"/>
                  </a:lnTo>
                  <a:lnTo>
                    <a:pt x="10800" y="0"/>
                  </a:lnTo>
                  <a:lnTo>
                    <a:pt x="11399" y="18"/>
                  </a:lnTo>
                  <a:lnTo>
                    <a:pt x="11963" y="54"/>
                  </a:lnTo>
                  <a:lnTo>
                    <a:pt x="12509" y="126"/>
                  </a:lnTo>
                  <a:lnTo>
                    <a:pt x="13055" y="216"/>
                  </a:lnTo>
                  <a:lnTo>
                    <a:pt x="13584" y="342"/>
                  </a:lnTo>
                  <a:lnTo>
                    <a:pt x="14112" y="486"/>
                  </a:lnTo>
                  <a:lnTo>
                    <a:pt x="14623" y="630"/>
                  </a:lnTo>
                  <a:lnTo>
                    <a:pt x="15116" y="828"/>
                  </a:lnTo>
                  <a:lnTo>
                    <a:pt x="15610" y="1044"/>
                  </a:lnTo>
                  <a:lnTo>
                    <a:pt x="16068" y="1314"/>
                  </a:lnTo>
                  <a:lnTo>
                    <a:pt x="16508" y="1566"/>
                  </a:lnTo>
                  <a:lnTo>
                    <a:pt x="16949" y="1836"/>
                  </a:lnTo>
                  <a:lnTo>
                    <a:pt x="17372" y="2142"/>
                  </a:lnTo>
                  <a:lnTo>
                    <a:pt x="17777" y="2466"/>
                  </a:lnTo>
                  <a:lnTo>
                    <a:pt x="18164" y="2790"/>
                  </a:lnTo>
                  <a:lnTo>
                    <a:pt x="18534" y="3150"/>
                  </a:lnTo>
                  <a:lnTo>
                    <a:pt x="18887" y="3528"/>
                  </a:lnTo>
                  <a:lnTo>
                    <a:pt x="19222" y="3924"/>
                  </a:lnTo>
                  <a:lnTo>
                    <a:pt x="19539" y="4320"/>
                  </a:lnTo>
                  <a:lnTo>
                    <a:pt x="19821" y="4752"/>
                  </a:lnTo>
                  <a:lnTo>
                    <a:pt x="20085" y="5202"/>
                  </a:lnTo>
                  <a:lnTo>
                    <a:pt x="20578" y="6102"/>
                  </a:lnTo>
                  <a:lnTo>
                    <a:pt x="20790" y="6570"/>
                  </a:lnTo>
                  <a:lnTo>
                    <a:pt x="20966" y="7074"/>
                  </a:lnTo>
                  <a:lnTo>
                    <a:pt x="21142" y="7560"/>
                  </a:lnTo>
                  <a:lnTo>
                    <a:pt x="21265" y="8082"/>
                  </a:lnTo>
                  <a:lnTo>
                    <a:pt x="21389" y="8622"/>
                  </a:lnTo>
                  <a:lnTo>
                    <a:pt x="21477" y="9126"/>
                  </a:lnTo>
                  <a:lnTo>
                    <a:pt x="21547" y="9666"/>
                  </a:lnTo>
                  <a:lnTo>
                    <a:pt x="21582" y="10224"/>
                  </a:lnTo>
                  <a:lnTo>
                    <a:pt x="21600" y="10782"/>
                  </a:lnTo>
                  <a:lnTo>
                    <a:pt x="21582" y="11322"/>
                  </a:lnTo>
                  <a:lnTo>
                    <a:pt x="21547" y="11880"/>
                  </a:lnTo>
                  <a:lnTo>
                    <a:pt x="21477" y="12420"/>
                  </a:lnTo>
                  <a:lnTo>
                    <a:pt x="21389" y="12960"/>
                  </a:lnTo>
                  <a:lnTo>
                    <a:pt x="21265" y="13482"/>
                  </a:lnTo>
                  <a:lnTo>
                    <a:pt x="21142" y="13986"/>
                  </a:lnTo>
                  <a:lnTo>
                    <a:pt x="20966" y="14490"/>
                  </a:lnTo>
                  <a:lnTo>
                    <a:pt x="20790" y="14976"/>
                  </a:lnTo>
                  <a:lnTo>
                    <a:pt x="20578" y="15444"/>
                  </a:lnTo>
                  <a:lnTo>
                    <a:pt x="20331" y="15930"/>
                  </a:lnTo>
                  <a:lnTo>
                    <a:pt x="20085" y="16380"/>
                  </a:lnTo>
                  <a:lnTo>
                    <a:pt x="19821" y="16812"/>
                  </a:lnTo>
                  <a:lnTo>
                    <a:pt x="19521" y="17244"/>
                  </a:lnTo>
                  <a:lnTo>
                    <a:pt x="19204" y="17640"/>
                  </a:lnTo>
                  <a:lnTo>
                    <a:pt x="18869" y="18036"/>
                  </a:lnTo>
                  <a:lnTo>
                    <a:pt x="18517" y="18414"/>
                  </a:lnTo>
                  <a:lnTo>
                    <a:pt x="18129" y="18792"/>
                  </a:lnTo>
                  <a:lnTo>
                    <a:pt x="17759" y="19098"/>
                  </a:lnTo>
                  <a:lnTo>
                    <a:pt x="17354" y="19458"/>
                  </a:lnTo>
                  <a:lnTo>
                    <a:pt x="16914" y="19746"/>
                  </a:lnTo>
                  <a:lnTo>
                    <a:pt x="16491" y="20034"/>
                  </a:lnTo>
                  <a:lnTo>
                    <a:pt x="16033" y="20286"/>
                  </a:lnTo>
                  <a:lnTo>
                    <a:pt x="15557" y="20520"/>
                  </a:lnTo>
                  <a:lnTo>
                    <a:pt x="15081" y="20736"/>
                  </a:lnTo>
                  <a:lnTo>
                    <a:pt x="14570" y="20934"/>
                  </a:lnTo>
                  <a:lnTo>
                    <a:pt x="14042" y="21114"/>
                  </a:lnTo>
                  <a:lnTo>
                    <a:pt x="13548" y="21258"/>
                  </a:lnTo>
                  <a:lnTo>
                    <a:pt x="13002" y="21384"/>
                  </a:lnTo>
                  <a:lnTo>
                    <a:pt x="12456" y="21474"/>
                  </a:lnTo>
                  <a:lnTo>
                    <a:pt x="11875" y="21564"/>
                  </a:lnTo>
                  <a:lnTo>
                    <a:pt x="11311" y="21600"/>
                  </a:lnTo>
                  <a:lnTo>
                    <a:pt x="1073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91" name="Shape 191"/>
            <p:cNvSpPr/>
            <p:nvPr/>
          </p:nvSpPr>
          <p:spPr>
            <a:xfrm>
              <a:off x="1298224" y="67921"/>
              <a:ext cx="168033"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5" y="12304"/>
                  </a:moveTo>
                  <a:lnTo>
                    <a:pt x="15766" y="12141"/>
                  </a:lnTo>
                  <a:lnTo>
                    <a:pt x="15166" y="11978"/>
                  </a:lnTo>
                  <a:lnTo>
                    <a:pt x="14566" y="11833"/>
                  </a:lnTo>
                  <a:lnTo>
                    <a:pt x="13862" y="11706"/>
                  </a:lnTo>
                  <a:lnTo>
                    <a:pt x="13179" y="11615"/>
                  </a:lnTo>
                  <a:lnTo>
                    <a:pt x="12434" y="11525"/>
                  </a:lnTo>
                  <a:lnTo>
                    <a:pt x="11669" y="11489"/>
                  </a:lnTo>
                  <a:lnTo>
                    <a:pt x="10883" y="11470"/>
                  </a:lnTo>
                  <a:lnTo>
                    <a:pt x="10262" y="11489"/>
                  </a:lnTo>
                  <a:lnTo>
                    <a:pt x="9662" y="11525"/>
                  </a:lnTo>
                  <a:lnTo>
                    <a:pt x="9103" y="11597"/>
                  </a:lnTo>
                  <a:lnTo>
                    <a:pt x="8586" y="11706"/>
                  </a:lnTo>
                  <a:lnTo>
                    <a:pt x="8090" y="11833"/>
                  </a:lnTo>
                  <a:lnTo>
                    <a:pt x="7634" y="11978"/>
                  </a:lnTo>
                  <a:lnTo>
                    <a:pt x="7241" y="12159"/>
                  </a:lnTo>
                  <a:lnTo>
                    <a:pt x="6869" y="12358"/>
                  </a:lnTo>
                  <a:lnTo>
                    <a:pt x="6517" y="12594"/>
                  </a:lnTo>
                  <a:lnTo>
                    <a:pt x="6228" y="12830"/>
                  </a:lnTo>
                  <a:lnTo>
                    <a:pt x="5979" y="13119"/>
                  </a:lnTo>
                  <a:lnTo>
                    <a:pt x="5793" y="13409"/>
                  </a:lnTo>
                  <a:lnTo>
                    <a:pt x="5628" y="13736"/>
                  </a:lnTo>
                  <a:lnTo>
                    <a:pt x="5503" y="14080"/>
                  </a:lnTo>
                  <a:lnTo>
                    <a:pt x="5441" y="14460"/>
                  </a:lnTo>
                  <a:lnTo>
                    <a:pt x="5421" y="14841"/>
                  </a:lnTo>
                  <a:lnTo>
                    <a:pt x="5421" y="14913"/>
                  </a:lnTo>
                  <a:lnTo>
                    <a:pt x="5441" y="15276"/>
                  </a:lnTo>
                  <a:lnTo>
                    <a:pt x="5503" y="15602"/>
                  </a:lnTo>
                  <a:lnTo>
                    <a:pt x="5607" y="15928"/>
                  </a:lnTo>
                  <a:lnTo>
                    <a:pt x="5793" y="16236"/>
                  </a:lnTo>
                  <a:lnTo>
                    <a:pt x="5959" y="16508"/>
                  </a:lnTo>
                  <a:lnTo>
                    <a:pt x="6455" y="16979"/>
                  </a:lnTo>
                  <a:lnTo>
                    <a:pt x="6745" y="17179"/>
                  </a:lnTo>
                  <a:lnTo>
                    <a:pt x="7076" y="17378"/>
                  </a:lnTo>
                  <a:lnTo>
                    <a:pt x="7448" y="17523"/>
                  </a:lnTo>
                  <a:lnTo>
                    <a:pt x="7821" y="17686"/>
                  </a:lnTo>
                  <a:lnTo>
                    <a:pt x="8214" y="17795"/>
                  </a:lnTo>
                  <a:lnTo>
                    <a:pt x="8628" y="17867"/>
                  </a:lnTo>
                  <a:lnTo>
                    <a:pt x="9062" y="17940"/>
                  </a:lnTo>
                  <a:lnTo>
                    <a:pt x="9538" y="17976"/>
                  </a:lnTo>
                  <a:lnTo>
                    <a:pt x="1001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221" y="14533"/>
                  </a:lnTo>
                  <a:lnTo>
                    <a:pt x="16262" y="14315"/>
                  </a:lnTo>
                  <a:lnTo>
                    <a:pt x="16303" y="13844"/>
                  </a:lnTo>
                  <a:lnTo>
                    <a:pt x="16345" y="13609"/>
                  </a:lnTo>
                  <a:lnTo>
                    <a:pt x="16345" y="12304"/>
                  </a:lnTo>
                  <a:close/>
                  <a:moveTo>
                    <a:pt x="16179" y="21147"/>
                  </a:moveTo>
                  <a:lnTo>
                    <a:pt x="16179" y="18592"/>
                  </a:lnTo>
                  <a:lnTo>
                    <a:pt x="15869" y="18900"/>
                  </a:lnTo>
                  <a:lnTo>
                    <a:pt x="15538" y="19190"/>
                  </a:lnTo>
                  <a:lnTo>
                    <a:pt x="15166" y="19498"/>
                  </a:lnTo>
                  <a:lnTo>
                    <a:pt x="14814"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21" y="21528"/>
                  </a:lnTo>
                  <a:lnTo>
                    <a:pt x="6828" y="21491"/>
                  </a:lnTo>
                  <a:lnTo>
                    <a:pt x="6434" y="21419"/>
                  </a:lnTo>
                  <a:lnTo>
                    <a:pt x="6041" y="21364"/>
                  </a:lnTo>
                  <a:lnTo>
                    <a:pt x="5628" y="21274"/>
                  </a:lnTo>
                  <a:lnTo>
                    <a:pt x="5276" y="21165"/>
                  </a:lnTo>
                  <a:lnTo>
                    <a:pt x="4862" y="21056"/>
                  </a:lnTo>
                  <a:lnTo>
                    <a:pt x="4531" y="20930"/>
                  </a:lnTo>
                  <a:lnTo>
                    <a:pt x="4159" y="20803"/>
                  </a:lnTo>
                  <a:lnTo>
                    <a:pt x="3807" y="20640"/>
                  </a:lnTo>
                  <a:lnTo>
                    <a:pt x="3497" y="20495"/>
                  </a:lnTo>
                  <a:lnTo>
                    <a:pt x="2834" y="20132"/>
                  </a:lnTo>
                  <a:lnTo>
                    <a:pt x="2545" y="19933"/>
                  </a:lnTo>
                  <a:lnTo>
                    <a:pt x="2276" y="19734"/>
                  </a:lnTo>
                  <a:lnTo>
                    <a:pt x="2007" y="19498"/>
                  </a:lnTo>
                  <a:lnTo>
                    <a:pt x="1738" y="19281"/>
                  </a:lnTo>
                  <a:lnTo>
                    <a:pt x="1510" y="19027"/>
                  </a:lnTo>
                  <a:lnTo>
                    <a:pt x="1262" y="18755"/>
                  </a:lnTo>
                  <a:lnTo>
                    <a:pt x="1076" y="18501"/>
                  </a:lnTo>
                  <a:lnTo>
                    <a:pt x="869" y="18211"/>
                  </a:lnTo>
                  <a:lnTo>
                    <a:pt x="703" y="17921"/>
                  </a:lnTo>
                  <a:lnTo>
                    <a:pt x="538" y="17613"/>
                  </a:lnTo>
                  <a:lnTo>
                    <a:pt x="393" y="17287"/>
                  </a:lnTo>
                  <a:lnTo>
                    <a:pt x="269" y="16961"/>
                  </a:lnTo>
                  <a:lnTo>
                    <a:pt x="103" y="16272"/>
                  </a:lnTo>
                  <a:lnTo>
                    <a:pt x="62" y="15910"/>
                  </a:lnTo>
                  <a:lnTo>
                    <a:pt x="21" y="15530"/>
                  </a:lnTo>
                  <a:lnTo>
                    <a:pt x="0" y="15149"/>
                  </a:lnTo>
                  <a:lnTo>
                    <a:pt x="0" y="15058"/>
                  </a:lnTo>
                  <a:lnTo>
                    <a:pt x="21" y="14642"/>
                  </a:lnTo>
                  <a:lnTo>
                    <a:pt x="62" y="14261"/>
                  </a:lnTo>
                  <a:lnTo>
                    <a:pt x="103"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400" y="8897"/>
                  </a:lnTo>
                  <a:lnTo>
                    <a:pt x="5814" y="8789"/>
                  </a:lnTo>
                  <a:lnTo>
                    <a:pt x="6248" y="8680"/>
                  </a:lnTo>
                  <a:lnTo>
                    <a:pt x="6703" y="8589"/>
                  </a:lnTo>
                  <a:lnTo>
                    <a:pt x="7159" y="8517"/>
                  </a:lnTo>
                  <a:lnTo>
                    <a:pt x="7634"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21" y="8172"/>
                  </a:lnTo>
                  <a:lnTo>
                    <a:pt x="16138" y="7701"/>
                  </a:lnTo>
                  <a:lnTo>
                    <a:pt x="16014" y="7230"/>
                  </a:lnTo>
                  <a:lnTo>
                    <a:pt x="15869" y="6795"/>
                  </a:lnTo>
                  <a:lnTo>
                    <a:pt x="15641" y="6397"/>
                  </a:lnTo>
                  <a:lnTo>
                    <a:pt x="15372" y="6034"/>
                  </a:lnTo>
                  <a:lnTo>
                    <a:pt x="15083" y="5708"/>
                  </a:lnTo>
                  <a:lnTo>
                    <a:pt x="14731" y="5400"/>
                  </a:lnTo>
                  <a:lnTo>
                    <a:pt x="14338" y="5128"/>
                  </a:lnTo>
                  <a:lnTo>
                    <a:pt x="13883" y="4911"/>
                  </a:lnTo>
                  <a:lnTo>
                    <a:pt x="13428" y="4711"/>
                  </a:lnTo>
                  <a:lnTo>
                    <a:pt x="12910" y="4548"/>
                  </a:lnTo>
                  <a:lnTo>
                    <a:pt x="12331" y="4403"/>
                  </a:lnTo>
                  <a:lnTo>
                    <a:pt x="11710" y="4331"/>
                  </a:lnTo>
                  <a:lnTo>
                    <a:pt x="11069" y="4277"/>
                  </a:lnTo>
                  <a:lnTo>
                    <a:pt x="10386" y="4258"/>
                  </a:lnTo>
                  <a:lnTo>
                    <a:pt x="9414" y="4277"/>
                  </a:lnTo>
                  <a:lnTo>
                    <a:pt x="8503" y="4349"/>
                  </a:lnTo>
                  <a:lnTo>
                    <a:pt x="7614" y="4458"/>
                  </a:lnTo>
                  <a:lnTo>
                    <a:pt x="6807" y="4603"/>
                  </a:lnTo>
                  <a:lnTo>
                    <a:pt x="5979" y="4802"/>
                  </a:lnTo>
                  <a:lnTo>
                    <a:pt x="5172" y="5019"/>
                  </a:lnTo>
                  <a:lnTo>
                    <a:pt x="4386" y="5255"/>
                  </a:lnTo>
                  <a:lnTo>
                    <a:pt x="3559" y="5563"/>
                  </a:lnTo>
                  <a:lnTo>
                    <a:pt x="2069" y="1721"/>
                  </a:lnTo>
                  <a:lnTo>
                    <a:pt x="3062" y="1359"/>
                  </a:lnTo>
                  <a:lnTo>
                    <a:pt x="4055" y="1015"/>
                  </a:lnTo>
                  <a:lnTo>
                    <a:pt x="5069" y="707"/>
                  </a:lnTo>
                  <a:lnTo>
                    <a:pt x="5607" y="580"/>
                  </a:lnTo>
                  <a:lnTo>
                    <a:pt x="6124" y="471"/>
                  </a:lnTo>
                  <a:lnTo>
                    <a:pt x="6703" y="362"/>
                  </a:lnTo>
                  <a:lnTo>
                    <a:pt x="7262" y="254"/>
                  </a:lnTo>
                  <a:lnTo>
                    <a:pt x="7862" y="199"/>
                  </a:lnTo>
                  <a:lnTo>
                    <a:pt x="8462" y="109"/>
                  </a:lnTo>
                  <a:lnTo>
                    <a:pt x="9103" y="54"/>
                  </a:lnTo>
                  <a:lnTo>
                    <a:pt x="9745" y="18"/>
                  </a:lnTo>
                  <a:lnTo>
                    <a:pt x="10428" y="0"/>
                  </a:lnTo>
                  <a:lnTo>
                    <a:pt x="11793" y="0"/>
                  </a:lnTo>
                  <a:lnTo>
                    <a:pt x="12434" y="18"/>
                  </a:lnTo>
                  <a:lnTo>
                    <a:pt x="1303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9014" y="2283"/>
                  </a:lnTo>
                  <a:lnTo>
                    <a:pt x="19324" y="2591"/>
                  </a:lnTo>
                  <a:lnTo>
                    <a:pt x="19614" y="2899"/>
                  </a:lnTo>
                  <a:lnTo>
                    <a:pt x="19903" y="3226"/>
                  </a:lnTo>
                  <a:lnTo>
                    <a:pt x="20131" y="3570"/>
                  </a:lnTo>
                  <a:lnTo>
                    <a:pt x="20379" y="3914"/>
                  </a:lnTo>
                  <a:lnTo>
                    <a:pt x="20586" y="4277"/>
                  </a:lnTo>
                  <a:lnTo>
                    <a:pt x="20793"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92" name="Shape 192"/>
            <p:cNvSpPr/>
            <p:nvPr/>
          </p:nvSpPr>
          <p:spPr>
            <a:xfrm>
              <a:off x="1499412" y="67277"/>
              <a:ext cx="107838" cy="18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54" y="21600"/>
                  </a:moveTo>
                  <a:lnTo>
                    <a:pt x="0" y="21600"/>
                  </a:lnTo>
                  <a:lnTo>
                    <a:pt x="0" y="405"/>
                  </a:lnTo>
                  <a:lnTo>
                    <a:pt x="8454" y="405"/>
                  </a:lnTo>
                  <a:lnTo>
                    <a:pt x="8454" y="5179"/>
                  </a:lnTo>
                  <a:lnTo>
                    <a:pt x="8904" y="4608"/>
                  </a:lnTo>
                  <a:lnTo>
                    <a:pt x="9418" y="4055"/>
                  </a:lnTo>
                  <a:lnTo>
                    <a:pt x="9996" y="3502"/>
                  </a:lnTo>
                  <a:lnTo>
                    <a:pt x="10575" y="3023"/>
                  </a:lnTo>
                  <a:lnTo>
                    <a:pt x="11218" y="2525"/>
                  </a:lnTo>
                  <a:lnTo>
                    <a:pt x="11925" y="2119"/>
                  </a:lnTo>
                  <a:lnTo>
                    <a:pt x="12632" y="1696"/>
                  </a:lnTo>
                  <a:lnTo>
                    <a:pt x="13436" y="1345"/>
                  </a:lnTo>
                  <a:lnTo>
                    <a:pt x="14304" y="1014"/>
                  </a:lnTo>
                  <a:lnTo>
                    <a:pt x="15171" y="719"/>
                  </a:lnTo>
                  <a:lnTo>
                    <a:pt x="16104" y="479"/>
                  </a:lnTo>
                  <a:lnTo>
                    <a:pt x="16586" y="405"/>
                  </a:lnTo>
                  <a:lnTo>
                    <a:pt x="17100" y="295"/>
                  </a:lnTo>
                  <a:lnTo>
                    <a:pt x="17646" y="221"/>
                  </a:lnTo>
                  <a:lnTo>
                    <a:pt x="18129" y="147"/>
                  </a:lnTo>
                  <a:lnTo>
                    <a:pt x="18675" y="92"/>
                  </a:lnTo>
                  <a:lnTo>
                    <a:pt x="19254" y="37"/>
                  </a:lnTo>
                  <a:lnTo>
                    <a:pt x="19768" y="18"/>
                  </a:lnTo>
                  <a:lnTo>
                    <a:pt x="20346" y="0"/>
                  </a:lnTo>
                  <a:lnTo>
                    <a:pt x="21600" y="0"/>
                  </a:lnTo>
                  <a:lnTo>
                    <a:pt x="21600" y="5124"/>
                  </a:lnTo>
                  <a:lnTo>
                    <a:pt x="21086" y="5124"/>
                  </a:lnTo>
                  <a:lnTo>
                    <a:pt x="20411" y="5160"/>
                  </a:lnTo>
                  <a:lnTo>
                    <a:pt x="19704" y="5179"/>
                  </a:lnTo>
                  <a:lnTo>
                    <a:pt x="19061" y="5216"/>
                  </a:lnTo>
                  <a:lnTo>
                    <a:pt x="18386" y="5253"/>
                  </a:lnTo>
                  <a:lnTo>
                    <a:pt x="17164" y="5437"/>
                  </a:lnTo>
                  <a:lnTo>
                    <a:pt x="16554" y="5547"/>
                  </a:lnTo>
                  <a:lnTo>
                    <a:pt x="15975" y="5658"/>
                  </a:lnTo>
                  <a:lnTo>
                    <a:pt x="15396" y="5787"/>
                  </a:lnTo>
                  <a:lnTo>
                    <a:pt x="14882" y="5953"/>
                  </a:lnTo>
                  <a:lnTo>
                    <a:pt x="14336" y="6119"/>
                  </a:lnTo>
                  <a:lnTo>
                    <a:pt x="13821" y="6322"/>
                  </a:lnTo>
                  <a:lnTo>
                    <a:pt x="13339" y="6524"/>
                  </a:lnTo>
                  <a:lnTo>
                    <a:pt x="12857" y="6745"/>
                  </a:lnTo>
                  <a:lnTo>
                    <a:pt x="12407" y="6985"/>
                  </a:lnTo>
                  <a:lnTo>
                    <a:pt x="11989" y="7225"/>
                  </a:lnTo>
                  <a:lnTo>
                    <a:pt x="11571" y="7501"/>
                  </a:lnTo>
                  <a:lnTo>
                    <a:pt x="11186" y="7796"/>
                  </a:lnTo>
                  <a:lnTo>
                    <a:pt x="10832" y="8072"/>
                  </a:lnTo>
                  <a:lnTo>
                    <a:pt x="10479" y="8404"/>
                  </a:lnTo>
                  <a:lnTo>
                    <a:pt x="10189" y="8736"/>
                  </a:lnTo>
                  <a:lnTo>
                    <a:pt x="9900" y="9086"/>
                  </a:lnTo>
                  <a:lnTo>
                    <a:pt x="9643" y="9473"/>
                  </a:lnTo>
                  <a:lnTo>
                    <a:pt x="9386" y="9842"/>
                  </a:lnTo>
                  <a:lnTo>
                    <a:pt x="9193" y="10266"/>
                  </a:lnTo>
                  <a:lnTo>
                    <a:pt x="9000" y="10671"/>
                  </a:lnTo>
                  <a:lnTo>
                    <a:pt x="8839" y="11095"/>
                  </a:lnTo>
                  <a:lnTo>
                    <a:pt x="8679" y="11556"/>
                  </a:lnTo>
                  <a:lnTo>
                    <a:pt x="8614" y="12016"/>
                  </a:lnTo>
                  <a:lnTo>
                    <a:pt x="8518" y="12496"/>
                  </a:lnTo>
                  <a:lnTo>
                    <a:pt x="8486" y="13012"/>
                  </a:lnTo>
                  <a:lnTo>
                    <a:pt x="8454" y="13546"/>
                  </a:lnTo>
                  <a:lnTo>
                    <a:pt x="8454"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93" name="Shape 193"/>
            <p:cNvSpPr/>
            <p:nvPr/>
          </p:nvSpPr>
          <p:spPr>
            <a:xfrm>
              <a:off x="1611755" y="0"/>
              <a:ext cx="191532"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7" y="8613"/>
                  </a:moveTo>
                  <a:lnTo>
                    <a:pt x="10519" y="8627"/>
                  </a:lnTo>
                  <a:lnTo>
                    <a:pt x="10229" y="8640"/>
                  </a:lnTo>
                  <a:lnTo>
                    <a:pt x="9920" y="8680"/>
                  </a:lnTo>
                  <a:lnTo>
                    <a:pt x="9630" y="8707"/>
                  </a:lnTo>
                  <a:lnTo>
                    <a:pt x="9358" y="8760"/>
                  </a:lnTo>
                  <a:lnTo>
                    <a:pt x="9050" y="8814"/>
                  </a:lnTo>
                  <a:lnTo>
                    <a:pt x="8796" y="8881"/>
                  </a:lnTo>
                  <a:lnTo>
                    <a:pt x="8506" y="8961"/>
                  </a:lnTo>
                  <a:lnTo>
                    <a:pt x="8252" y="9041"/>
                  </a:lnTo>
                  <a:lnTo>
                    <a:pt x="7998" y="9135"/>
                  </a:lnTo>
                  <a:lnTo>
                    <a:pt x="7726" y="9255"/>
                  </a:lnTo>
                  <a:lnTo>
                    <a:pt x="7490" y="9376"/>
                  </a:lnTo>
                  <a:lnTo>
                    <a:pt x="7254" y="9509"/>
                  </a:lnTo>
                  <a:lnTo>
                    <a:pt x="7037" y="9630"/>
                  </a:lnTo>
                  <a:lnTo>
                    <a:pt x="6801" y="9777"/>
                  </a:lnTo>
                  <a:lnTo>
                    <a:pt x="6602" y="9937"/>
                  </a:lnTo>
                  <a:lnTo>
                    <a:pt x="6420" y="10098"/>
                  </a:lnTo>
                  <a:lnTo>
                    <a:pt x="6221" y="10272"/>
                  </a:lnTo>
                  <a:lnTo>
                    <a:pt x="6039" y="10459"/>
                  </a:lnTo>
                  <a:lnTo>
                    <a:pt x="5876" y="10660"/>
                  </a:lnTo>
                  <a:lnTo>
                    <a:pt x="5713" y="10847"/>
                  </a:lnTo>
                  <a:lnTo>
                    <a:pt x="5568" y="11061"/>
                  </a:lnTo>
                  <a:lnTo>
                    <a:pt x="5441" y="11275"/>
                  </a:lnTo>
                  <a:lnTo>
                    <a:pt x="5314" y="11502"/>
                  </a:lnTo>
                  <a:lnTo>
                    <a:pt x="5205" y="11730"/>
                  </a:lnTo>
                  <a:lnTo>
                    <a:pt x="5114" y="11970"/>
                  </a:lnTo>
                  <a:lnTo>
                    <a:pt x="5024" y="12224"/>
                  </a:lnTo>
                  <a:lnTo>
                    <a:pt x="4969" y="12479"/>
                  </a:lnTo>
                  <a:lnTo>
                    <a:pt x="4897" y="12733"/>
                  </a:lnTo>
                  <a:lnTo>
                    <a:pt x="4860" y="13000"/>
                  </a:lnTo>
                  <a:lnTo>
                    <a:pt x="4824" y="13294"/>
                  </a:lnTo>
                  <a:lnTo>
                    <a:pt x="4824" y="13856"/>
                  </a:lnTo>
                  <a:lnTo>
                    <a:pt x="4860" y="14137"/>
                  </a:lnTo>
                  <a:lnTo>
                    <a:pt x="4897" y="14391"/>
                  </a:lnTo>
                  <a:lnTo>
                    <a:pt x="4969" y="14659"/>
                  </a:lnTo>
                  <a:lnTo>
                    <a:pt x="5024" y="14899"/>
                  </a:lnTo>
                  <a:lnTo>
                    <a:pt x="5114" y="15153"/>
                  </a:lnTo>
                  <a:lnTo>
                    <a:pt x="5205" y="15394"/>
                  </a:lnTo>
                  <a:lnTo>
                    <a:pt x="5314" y="15622"/>
                  </a:lnTo>
                  <a:lnTo>
                    <a:pt x="5568" y="16076"/>
                  </a:lnTo>
                  <a:lnTo>
                    <a:pt x="5713" y="16277"/>
                  </a:lnTo>
                  <a:lnTo>
                    <a:pt x="5876" y="16464"/>
                  </a:lnTo>
                  <a:lnTo>
                    <a:pt x="6039" y="16665"/>
                  </a:lnTo>
                  <a:lnTo>
                    <a:pt x="6221" y="16852"/>
                  </a:lnTo>
                  <a:lnTo>
                    <a:pt x="6420" y="17026"/>
                  </a:lnTo>
                  <a:lnTo>
                    <a:pt x="6819" y="17347"/>
                  </a:lnTo>
                  <a:lnTo>
                    <a:pt x="7037" y="17494"/>
                  </a:lnTo>
                  <a:lnTo>
                    <a:pt x="7273" y="17641"/>
                  </a:lnTo>
                  <a:lnTo>
                    <a:pt x="7508" y="17761"/>
                  </a:lnTo>
                  <a:lnTo>
                    <a:pt x="7762" y="17882"/>
                  </a:lnTo>
                  <a:lnTo>
                    <a:pt x="8016" y="17989"/>
                  </a:lnTo>
                  <a:lnTo>
                    <a:pt x="8270" y="18082"/>
                  </a:lnTo>
                  <a:lnTo>
                    <a:pt x="8542" y="18176"/>
                  </a:lnTo>
                  <a:lnTo>
                    <a:pt x="8796" y="18256"/>
                  </a:lnTo>
                  <a:lnTo>
                    <a:pt x="9068" y="18337"/>
                  </a:lnTo>
                  <a:lnTo>
                    <a:pt x="9358" y="18390"/>
                  </a:lnTo>
                  <a:lnTo>
                    <a:pt x="9630" y="18430"/>
                  </a:lnTo>
                  <a:lnTo>
                    <a:pt x="9939" y="18484"/>
                  </a:lnTo>
                  <a:lnTo>
                    <a:pt x="10247" y="18497"/>
                  </a:lnTo>
                  <a:lnTo>
                    <a:pt x="10519" y="18524"/>
                  </a:lnTo>
                  <a:lnTo>
                    <a:pt x="10827" y="18524"/>
                  </a:lnTo>
                  <a:lnTo>
                    <a:pt x="11444" y="18497"/>
                  </a:lnTo>
                  <a:lnTo>
                    <a:pt x="11716" y="18484"/>
                  </a:lnTo>
                  <a:lnTo>
                    <a:pt x="12024" y="18430"/>
                  </a:lnTo>
                  <a:lnTo>
                    <a:pt x="12296" y="18390"/>
                  </a:lnTo>
                  <a:lnTo>
                    <a:pt x="12586" y="18323"/>
                  </a:lnTo>
                  <a:lnTo>
                    <a:pt x="12858" y="18256"/>
                  </a:lnTo>
                  <a:lnTo>
                    <a:pt x="13130" y="18176"/>
                  </a:lnTo>
                  <a:lnTo>
                    <a:pt x="13638" y="17989"/>
                  </a:lnTo>
                  <a:lnTo>
                    <a:pt x="13910" y="17882"/>
                  </a:lnTo>
                  <a:lnTo>
                    <a:pt x="14618" y="17481"/>
                  </a:lnTo>
                  <a:lnTo>
                    <a:pt x="14835" y="17333"/>
                  </a:lnTo>
                  <a:lnTo>
                    <a:pt x="15271" y="17013"/>
                  </a:lnTo>
                  <a:lnTo>
                    <a:pt x="15470" y="16839"/>
                  </a:lnTo>
                  <a:lnTo>
                    <a:pt x="15633" y="16651"/>
                  </a:lnTo>
                  <a:lnTo>
                    <a:pt x="15815" y="16451"/>
                  </a:lnTo>
                  <a:lnTo>
                    <a:pt x="15978" y="16264"/>
                  </a:lnTo>
                  <a:lnTo>
                    <a:pt x="16268" y="15836"/>
                  </a:lnTo>
                  <a:lnTo>
                    <a:pt x="16395" y="15608"/>
                  </a:lnTo>
                  <a:lnTo>
                    <a:pt x="16504" y="15381"/>
                  </a:lnTo>
                  <a:lnTo>
                    <a:pt x="16685" y="14899"/>
                  </a:lnTo>
                  <a:lnTo>
                    <a:pt x="16758" y="14645"/>
                  </a:lnTo>
                  <a:lnTo>
                    <a:pt x="16812" y="14391"/>
                  </a:lnTo>
                  <a:lnTo>
                    <a:pt x="16848" y="14124"/>
                  </a:lnTo>
                  <a:lnTo>
                    <a:pt x="16866" y="13856"/>
                  </a:lnTo>
                  <a:lnTo>
                    <a:pt x="16866" y="13294"/>
                  </a:lnTo>
                  <a:lnTo>
                    <a:pt x="16848" y="13013"/>
                  </a:lnTo>
                  <a:lnTo>
                    <a:pt x="16812" y="12759"/>
                  </a:lnTo>
                  <a:lnTo>
                    <a:pt x="16758" y="12492"/>
                  </a:lnTo>
                  <a:lnTo>
                    <a:pt x="16685" y="12251"/>
                  </a:lnTo>
                  <a:lnTo>
                    <a:pt x="16594" y="11997"/>
                  </a:lnTo>
                  <a:lnTo>
                    <a:pt x="16504" y="11756"/>
                  </a:lnTo>
                  <a:lnTo>
                    <a:pt x="16395" y="11529"/>
                  </a:lnTo>
                  <a:lnTo>
                    <a:pt x="16268" y="11315"/>
                  </a:lnTo>
                  <a:lnTo>
                    <a:pt x="16123" y="11088"/>
                  </a:lnTo>
                  <a:lnTo>
                    <a:pt x="15978" y="10874"/>
                  </a:lnTo>
                  <a:lnTo>
                    <a:pt x="15815" y="10686"/>
                  </a:lnTo>
                  <a:lnTo>
                    <a:pt x="15633" y="10499"/>
                  </a:lnTo>
                  <a:lnTo>
                    <a:pt x="15470" y="10298"/>
                  </a:lnTo>
                  <a:lnTo>
                    <a:pt x="15271" y="10138"/>
                  </a:lnTo>
                  <a:lnTo>
                    <a:pt x="15053" y="9964"/>
                  </a:lnTo>
                  <a:lnTo>
                    <a:pt x="14835" y="9804"/>
                  </a:lnTo>
                  <a:lnTo>
                    <a:pt x="14618" y="9670"/>
                  </a:lnTo>
                  <a:lnTo>
                    <a:pt x="14382" y="9523"/>
                  </a:lnTo>
                  <a:lnTo>
                    <a:pt x="14146" y="9389"/>
                  </a:lnTo>
                  <a:lnTo>
                    <a:pt x="13910" y="9282"/>
                  </a:lnTo>
                  <a:lnTo>
                    <a:pt x="13638" y="9175"/>
                  </a:lnTo>
                  <a:lnTo>
                    <a:pt x="13384" y="9055"/>
                  </a:lnTo>
                  <a:lnTo>
                    <a:pt x="13130" y="8974"/>
                  </a:lnTo>
                  <a:lnTo>
                    <a:pt x="12858" y="8881"/>
                  </a:lnTo>
                  <a:lnTo>
                    <a:pt x="12586" y="8814"/>
                  </a:lnTo>
                  <a:lnTo>
                    <a:pt x="12296" y="8760"/>
                  </a:lnTo>
                  <a:lnTo>
                    <a:pt x="12024" y="8707"/>
                  </a:lnTo>
                  <a:lnTo>
                    <a:pt x="11716" y="8680"/>
                  </a:lnTo>
                  <a:lnTo>
                    <a:pt x="11444" y="8640"/>
                  </a:lnTo>
                  <a:lnTo>
                    <a:pt x="10827" y="8613"/>
                  </a:lnTo>
                  <a:close/>
                  <a:moveTo>
                    <a:pt x="16812" y="21266"/>
                  </a:moveTo>
                  <a:lnTo>
                    <a:pt x="16812" y="18711"/>
                  </a:lnTo>
                  <a:lnTo>
                    <a:pt x="16504" y="18992"/>
                  </a:lnTo>
                  <a:lnTo>
                    <a:pt x="16195" y="19286"/>
                  </a:lnTo>
                  <a:lnTo>
                    <a:pt x="15869" y="19567"/>
                  </a:lnTo>
                  <a:lnTo>
                    <a:pt x="15524" y="19821"/>
                  </a:lnTo>
                  <a:lnTo>
                    <a:pt x="15162" y="20075"/>
                  </a:lnTo>
                  <a:lnTo>
                    <a:pt x="14781" y="20316"/>
                  </a:lnTo>
                  <a:lnTo>
                    <a:pt x="14364" y="20543"/>
                  </a:lnTo>
                  <a:lnTo>
                    <a:pt x="13947" y="20757"/>
                  </a:lnTo>
                  <a:lnTo>
                    <a:pt x="13040" y="21105"/>
                  </a:lnTo>
                  <a:lnTo>
                    <a:pt x="12550" y="21252"/>
                  </a:lnTo>
                  <a:lnTo>
                    <a:pt x="12024" y="21359"/>
                  </a:lnTo>
                  <a:lnTo>
                    <a:pt x="11480" y="21453"/>
                  </a:lnTo>
                  <a:lnTo>
                    <a:pt x="10918" y="21533"/>
                  </a:lnTo>
                  <a:lnTo>
                    <a:pt x="10301" y="21587"/>
                  </a:lnTo>
                  <a:lnTo>
                    <a:pt x="9685" y="21600"/>
                  </a:lnTo>
                  <a:lnTo>
                    <a:pt x="9231" y="21587"/>
                  </a:lnTo>
                  <a:lnTo>
                    <a:pt x="8778" y="21547"/>
                  </a:lnTo>
                  <a:lnTo>
                    <a:pt x="8324" y="21520"/>
                  </a:lnTo>
                  <a:lnTo>
                    <a:pt x="7871" y="21453"/>
                  </a:lnTo>
                  <a:lnTo>
                    <a:pt x="7436" y="21373"/>
                  </a:lnTo>
                  <a:lnTo>
                    <a:pt x="6982" y="21292"/>
                  </a:lnTo>
                  <a:lnTo>
                    <a:pt x="6547" y="21185"/>
                  </a:lnTo>
                  <a:lnTo>
                    <a:pt x="6112" y="21052"/>
                  </a:lnTo>
                  <a:lnTo>
                    <a:pt x="5695" y="20931"/>
                  </a:lnTo>
                  <a:lnTo>
                    <a:pt x="5259" y="20771"/>
                  </a:lnTo>
                  <a:lnTo>
                    <a:pt x="4879" y="20597"/>
                  </a:lnTo>
                  <a:lnTo>
                    <a:pt x="4480" y="20396"/>
                  </a:lnTo>
                  <a:lnTo>
                    <a:pt x="4099" y="20209"/>
                  </a:lnTo>
                  <a:lnTo>
                    <a:pt x="3718" y="19982"/>
                  </a:lnTo>
                  <a:lnTo>
                    <a:pt x="3355" y="19754"/>
                  </a:lnTo>
                  <a:lnTo>
                    <a:pt x="3011" y="19500"/>
                  </a:lnTo>
                  <a:lnTo>
                    <a:pt x="2684" y="19246"/>
                  </a:lnTo>
                  <a:lnTo>
                    <a:pt x="2358" y="18965"/>
                  </a:lnTo>
                  <a:lnTo>
                    <a:pt x="2049" y="18671"/>
                  </a:lnTo>
                  <a:lnTo>
                    <a:pt x="1777" y="18377"/>
                  </a:lnTo>
                  <a:lnTo>
                    <a:pt x="1523" y="18029"/>
                  </a:lnTo>
                  <a:lnTo>
                    <a:pt x="1270" y="17695"/>
                  </a:lnTo>
                  <a:lnTo>
                    <a:pt x="1034" y="17347"/>
                  </a:lnTo>
                  <a:lnTo>
                    <a:pt x="816" y="16999"/>
                  </a:lnTo>
                  <a:lnTo>
                    <a:pt x="653" y="16611"/>
                  </a:lnTo>
                  <a:lnTo>
                    <a:pt x="472" y="16210"/>
                  </a:lnTo>
                  <a:lnTo>
                    <a:pt x="345" y="15809"/>
                  </a:lnTo>
                  <a:lnTo>
                    <a:pt x="218" y="15394"/>
                  </a:lnTo>
                  <a:lnTo>
                    <a:pt x="127" y="14953"/>
                  </a:lnTo>
                  <a:lnTo>
                    <a:pt x="18" y="14043"/>
                  </a:lnTo>
                  <a:lnTo>
                    <a:pt x="0" y="13575"/>
                  </a:lnTo>
                  <a:lnTo>
                    <a:pt x="18" y="13094"/>
                  </a:lnTo>
                  <a:lnTo>
                    <a:pt x="127" y="12184"/>
                  </a:lnTo>
                  <a:lnTo>
                    <a:pt x="218" y="11756"/>
                  </a:lnTo>
                  <a:lnTo>
                    <a:pt x="472" y="10927"/>
                  </a:lnTo>
                  <a:lnTo>
                    <a:pt x="635" y="10539"/>
                  </a:lnTo>
                  <a:lnTo>
                    <a:pt x="816" y="10165"/>
                  </a:lnTo>
                  <a:lnTo>
                    <a:pt x="1016" y="9790"/>
                  </a:lnTo>
                  <a:lnTo>
                    <a:pt x="1251" y="9442"/>
                  </a:lnTo>
                  <a:lnTo>
                    <a:pt x="1487" y="9108"/>
                  </a:lnTo>
                  <a:lnTo>
                    <a:pt x="1759" y="8787"/>
                  </a:lnTo>
                  <a:lnTo>
                    <a:pt x="2031" y="8480"/>
                  </a:lnTo>
                  <a:lnTo>
                    <a:pt x="2340" y="8185"/>
                  </a:lnTo>
                  <a:lnTo>
                    <a:pt x="2648" y="7904"/>
                  </a:lnTo>
                  <a:lnTo>
                    <a:pt x="2992" y="7637"/>
                  </a:lnTo>
                  <a:lnTo>
                    <a:pt x="3682" y="7155"/>
                  </a:lnTo>
                  <a:lnTo>
                    <a:pt x="4044" y="6955"/>
                  </a:lnTo>
                  <a:lnTo>
                    <a:pt x="4443" y="6741"/>
                  </a:lnTo>
                  <a:lnTo>
                    <a:pt x="4824" y="6554"/>
                  </a:lnTo>
                  <a:lnTo>
                    <a:pt x="5658" y="6233"/>
                  </a:lnTo>
                  <a:lnTo>
                    <a:pt x="6094" y="6085"/>
                  </a:lnTo>
                  <a:lnTo>
                    <a:pt x="6511" y="5978"/>
                  </a:lnTo>
                  <a:lnTo>
                    <a:pt x="6946" y="5858"/>
                  </a:lnTo>
                  <a:lnTo>
                    <a:pt x="7381" y="5764"/>
                  </a:lnTo>
                  <a:lnTo>
                    <a:pt x="7835" y="5684"/>
                  </a:lnTo>
                  <a:lnTo>
                    <a:pt x="8288" y="5644"/>
                  </a:lnTo>
                  <a:lnTo>
                    <a:pt x="8778" y="5591"/>
                  </a:lnTo>
                  <a:lnTo>
                    <a:pt x="9685" y="5564"/>
                  </a:lnTo>
                  <a:lnTo>
                    <a:pt x="10338" y="5577"/>
                  </a:lnTo>
                  <a:lnTo>
                    <a:pt x="10918" y="5617"/>
                  </a:lnTo>
                  <a:lnTo>
                    <a:pt x="11498" y="5684"/>
                  </a:lnTo>
                  <a:lnTo>
                    <a:pt x="12042" y="5778"/>
                  </a:lnTo>
                  <a:lnTo>
                    <a:pt x="12568" y="5898"/>
                  </a:lnTo>
                  <a:lnTo>
                    <a:pt x="13058" y="6032"/>
                  </a:lnTo>
                  <a:lnTo>
                    <a:pt x="13511" y="6192"/>
                  </a:lnTo>
                  <a:lnTo>
                    <a:pt x="13965" y="6380"/>
                  </a:lnTo>
                  <a:lnTo>
                    <a:pt x="14400" y="6580"/>
                  </a:lnTo>
                  <a:lnTo>
                    <a:pt x="14799" y="6794"/>
                  </a:lnTo>
                  <a:lnTo>
                    <a:pt x="15180" y="7008"/>
                  </a:lnTo>
                  <a:lnTo>
                    <a:pt x="15561" y="7236"/>
                  </a:lnTo>
                  <a:lnTo>
                    <a:pt x="15869" y="7490"/>
                  </a:lnTo>
                  <a:lnTo>
                    <a:pt x="16195" y="7744"/>
                  </a:lnTo>
                  <a:lnTo>
                    <a:pt x="16504" y="7998"/>
                  </a:lnTo>
                  <a:lnTo>
                    <a:pt x="16812" y="8279"/>
                  </a:lnTo>
                  <a:lnTo>
                    <a:pt x="16812" y="0"/>
                  </a:lnTo>
                  <a:lnTo>
                    <a:pt x="21600" y="0"/>
                  </a:lnTo>
                  <a:lnTo>
                    <a:pt x="21600" y="21266"/>
                  </a:lnTo>
                  <a:lnTo>
                    <a:pt x="16812" y="21266"/>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194" name="Shape 194"/>
            <p:cNvSpPr/>
            <p:nvPr/>
          </p:nvSpPr>
          <p:spPr>
            <a:xfrm>
              <a:off x="1824209" y="0"/>
              <a:ext cx="29938" cy="29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74" y="9924"/>
                  </a:moveTo>
                  <a:lnTo>
                    <a:pt x="11845" y="9924"/>
                  </a:lnTo>
                  <a:lnTo>
                    <a:pt x="12426" y="9574"/>
                  </a:lnTo>
                  <a:lnTo>
                    <a:pt x="12890" y="9341"/>
                  </a:lnTo>
                  <a:lnTo>
                    <a:pt x="12890" y="8056"/>
                  </a:lnTo>
                  <a:lnTo>
                    <a:pt x="12542" y="7706"/>
                  </a:lnTo>
                  <a:lnTo>
                    <a:pt x="11845" y="7472"/>
                  </a:lnTo>
                  <a:lnTo>
                    <a:pt x="9174" y="7472"/>
                  </a:lnTo>
                  <a:lnTo>
                    <a:pt x="9174" y="9924"/>
                  </a:lnTo>
                  <a:close/>
                  <a:moveTo>
                    <a:pt x="11497" y="5021"/>
                  </a:moveTo>
                  <a:lnTo>
                    <a:pt x="12426" y="5137"/>
                  </a:lnTo>
                  <a:lnTo>
                    <a:pt x="13239" y="5254"/>
                  </a:lnTo>
                  <a:lnTo>
                    <a:pt x="13935" y="5604"/>
                  </a:lnTo>
                  <a:lnTo>
                    <a:pt x="14516" y="5838"/>
                  </a:lnTo>
                  <a:lnTo>
                    <a:pt x="15097" y="6422"/>
                  </a:lnTo>
                  <a:lnTo>
                    <a:pt x="15329" y="7005"/>
                  </a:lnTo>
                  <a:lnTo>
                    <a:pt x="15445" y="7706"/>
                  </a:lnTo>
                  <a:lnTo>
                    <a:pt x="15677" y="8523"/>
                  </a:lnTo>
                  <a:lnTo>
                    <a:pt x="15445" y="9341"/>
                  </a:lnTo>
                  <a:lnTo>
                    <a:pt x="15213" y="10041"/>
                  </a:lnTo>
                  <a:lnTo>
                    <a:pt x="14981" y="10625"/>
                  </a:lnTo>
                  <a:lnTo>
                    <a:pt x="14284" y="10975"/>
                  </a:lnTo>
                  <a:lnTo>
                    <a:pt x="14748" y="11442"/>
                  </a:lnTo>
                  <a:lnTo>
                    <a:pt x="15097" y="12026"/>
                  </a:lnTo>
                  <a:lnTo>
                    <a:pt x="15213" y="12726"/>
                  </a:lnTo>
                  <a:lnTo>
                    <a:pt x="15329" y="14128"/>
                  </a:lnTo>
                  <a:lnTo>
                    <a:pt x="15445" y="15178"/>
                  </a:lnTo>
                  <a:lnTo>
                    <a:pt x="15445" y="15879"/>
                  </a:lnTo>
                  <a:lnTo>
                    <a:pt x="15794" y="16346"/>
                  </a:lnTo>
                  <a:lnTo>
                    <a:pt x="16142" y="16579"/>
                  </a:lnTo>
                  <a:lnTo>
                    <a:pt x="13006" y="16579"/>
                  </a:lnTo>
                  <a:lnTo>
                    <a:pt x="12774" y="15762"/>
                  </a:lnTo>
                  <a:lnTo>
                    <a:pt x="12542" y="14595"/>
                  </a:lnTo>
                  <a:lnTo>
                    <a:pt x="12542" y="13194"/>
                  </a:lnTo>
                  <a:lnTo>
                    <a:pt x="12310" y="12493"/>
                  </a:lnTo>
                  <a:lnTo>
                    <a:pt x="12194" y="12376"/>
                  </a:lnTo>
                  <a:lnTo>
                    <a:pt x="11845" y="12259"/>
                  </a:lnTo>
                  <a:lnTo>
                    <a:pt x="9174" y="12259"/>
                  </a:lnTo>
                  <a:lnTo>
                    <a:pt x="9174" y="16579"/>
                  </a:lnTo>
                  <a:lnTo>
                    <a:pt x="6387" y="16579"/>
                  </a:lnTo>
                  <a:lnTo>
                    <a:pt x="6387" y="5021"/>
                  </a:lnTo>
                  <a:lnTo>
                    <a:pt x="11497" y="5021"/>
                  </a:lnTo>
                  <a:close/>
                  <a:moveTo>
                    <a:pt x="2090" y="10742"/>
                  </a:moveTo>
                  <a:lnTo>
                    <a:pt x="2206" y="11676"/>
                  </a:lnTo>
                  <a:lnTo>
                    <a:pt x="2323" y="12493"/>
                  </a:lnTo>
                  <a:lnTo>
                    <a:pt x="2439" y="13427"/>
                  </a:lnTo>
                  <a:lnTo>
                    <a:pt x="2787" y="14244"/>
                  </a:lnTo>
                  <a:lnTo>
                    <a:pt x="3600" y="15762"/>
                  </a:lnTo>
                  <a:lnTo>
                    <a:pt x="4645" y="17046"/>
                  </a:lnTo>
                  <a:lnTo>
                    <a:pt x="5923" y="18097"/>
                  </a:lnTo>
                  <a:lnTo>
                    <a:pt x="7432" y="18915"/>
                  </a:lnTo>
                  <a:lnTo>
                    <a:pt x="8129" y="19265"/>
                  </a:lnTo>
                  <a:lnTo>
                    <a:pt x="9755" y="19498"/>
                  </a:lnTo>
                  <a:lnTo>
                    <a:pt x="10800" y="19615"/>
                  </a:lnTo>
                  <a:lnTo>
                    <a:pt x="13239" y="19265"/>
                  </a:lnTo>
                  <a:lnTo>
                    <a:pt x="14168" y="18915"/>
                  </a:lnTo>
                  <a:lnTo>
                    <a:pt x="15677" y="18097"/>
                  </a:lnTo>
                  <a:lnTo>
                    <a:pt x="16839" y="17046"/>
                  </a:lnTo>
                  <a:lnTo>
                    <a:pt x="18000" y="15762"/>
                  </a:lnTo>
                  <a:lnTo>
                    <a:pt x="18697" y="14244"/>
                  </a:lnTo>
                  <a:lnTo>
                    <a:pt x="18929" y="13427"/>
                  </a:lnTo>
                  <a:lnTo>
                    <a:pt x="19277" y="12493"/>
                  </a:lnTo>
                  <a:lnTo>
                    <a:pt x="19394" y="11676"/>
                  </a:lnTo>
                  <a:lnTo>
                    <a:pt x="19394" y="9924"/>
                  </a:lnTo>
                  <a:lnTo>
                    <a:pt x="19277" y="9107"/>
                  </a:lnTo>
                  <a:lnTo>
                    <a:pt x="18929" y="8173"/>
                  </a:lnTo>
                  <a:lnTo>
                    <a:pt x="18697" y="7356"/>
                  </a:lnTo>
                  <a:lnTo>
                    <a:pt x="18000" y="5838"/>
                  </a:lnTo>
                  <a:lnTo>
                    <a:pt x="16839" y="4554"/>
                  </a:lnTo>
                  <a:lnTo>
                    <a:pt x="15677" y="3503"/>
                  </a:lnTo>
                  <a:lnTo>
                    <a:pt x="14168" y="2685"/>
                  </a:lnTo>
                  <a:lnTo>
                    <a:pt x="13239" y="2335"/>
                  </a:lnTo>
                  <a:lnTo>
                    <a:pt x="10800" y="1985"/>
                  </a:lnTo>
                  <a:lnTo>
                    <a:pt x="9755" y="2102"/>
                  </a:lnTo>
                  <a:lnTo>
                    <a:pt x="8129" y="2335"/>
                  </a:lnTo>
                  <a:lnTo>
                    <a:pt x="7316" y="2685"/>
                  </a:lnTo>
                  <a:lnTo>
                    <a:pt x="5923" y="3503"/>
                  </a:lnTo>
                  <a:lnTo>
                    <a:pt x="4645" y="4554"/>
                  </a:lnTo>
                  <a:lnTo>
                    <a:pt x="3600" y="5838"/>
                  </a:lnTo>
                  <a:lnTo>
                    <a:pt x="2787" y="7356"/>
                  </a:lnTo>
                  <a:lnTo>
                    <a:pt x="2439" y="8173"/>
                  </a:lnTo>
                  <a:lnTo>
                    <a:pt x="2323" y="9107"/>
                  </a:lnTo>
                  <a:lnTo>
                    <a:pt x="2090" y="10742"/>
                  </a:lnTo>
                  <a:close/>
                  <a:moveTo>
                    <a:pt x="21600" y="10742"/>
                  </a:moveTo>
                  <a:lnTo>
                    <a:pt x="21484" y="11909"/>
                  </a:lnTo>
                  <a:lnTo>
                    <a:pt x="21368" y="12960"/>
                  </a:lnTo>
                  <a:lnTo>
                    <a:pt x="21019" y="14128"/>
                  </a:lnTo>
                  <a:lnTo>
                    <a:pt x="20671" y="15062"/>
                  </a:lnTo>
                  <a:lnTo>
                    <a:pt x="20206" y="15996"/>
                  </a:lnTo>
                  <a:lnTo>
                    <a:pt x="19626" y="16930"/>
                  </a:lnTo>
                  <a:lnTo>
                    <a:pt x="19161" y="17747"/>
                  </a:lnTo>
                  <a:lnTo>
                    <a:pt x="18465" y="18448"/>
                  </a:lnTo>
                  <a:lnTo>
                    <a:pt x="17535" y="19265"/>
                  </a:lnTo>
                  <a:lnTo>
                    <a:pt x="16723" y="19849"/>
                  </a:lnTo>
                  <a:lnTo>
                    <a:pt x="15910" y="20316"/>
                  </a:lnTo>
                  <a:lnTo>
                    <a:pt x="14981" y="20783"/>
                  </a:lnTo>
                  <a:lnTo>
                    <a:pt x="13935" y="21250"/>
                  </a:lnTo>
                  <a:lnTo>
                    <a:pt x="13006" y="21483"/>
                  </a:lnTo>
                  <a:lnTo>
                    <a:pt x="11845" y="21600"/>
                  </a:lnTo>
                  <a:lnTo>
                    <a:pt x="9639" y="21600"/>
                  </a:lnTo>
                  <a:lnTo>
                    <a:pt x="8594" y="21483"/>
                  </a:lnTo>
                  <a:lnTo>
                    <a:pt x="7548" y="21250"/>
                  </a:lnTo>
                  <a:lnTo>
                    <a:pt x="5690" y="20316"/>
                  </a:lnTo>
                  <a:lnTo>
                    <a:pt x="4645" y="19849"/>
                  </a:lnTo>
                  <a:lnTo>
                    <a:pt x="3832" y="19265"/>
                  </a:lnTo>
                  <a:lnTo>
                    <a:pt x="3135" y="18448"/>
                  </a:lnTo>
                  <a:lnTo>
                    <a:pt x="2439" y="17747"/>
                  </a:lnTo>
                  <a:lnTo>
                    <a:pt x="1742" y="16930"/>
                  </a:lnTo>
                  <a:lnTo>
                    <a:pt x="1161" y="15996"/>
                  </a:lnTo>
                  <a:lnTo>
                    <a:pt x="465" y="14128"/>
                  </a:lnTo>
                  <a:lnTo>
                    <a:pt x="232" y="12960"/>
                  </a:lnTo>
                  <a:lnTo>
                    <a:pt x="0" y="11909"/>
                  </a:lnTo>
                  <a:lnTo>
                    <a:pt x="0" y="9574"/>
                  </a:lnTo>
                  <a:lnTo>
                    <a:pt x="232" y="8640"/>
                  </a:lnTo>
                  <a:lnTo>
                    <a:pt x="465" y="7472"/>
                  </a:lnTo>
                  <a:lnTo>
                    <a:pt x="1161" y="5604"/>
                  </a:lnTo>
                  <a:lnTo>
                    <a:pt x="1742" y="4787"/>
                  </a:lnTo>
                  <a:lnTo>
                    <a:pt x="2439" y="3853"/>
                  </a:lnTo>
                  <a:lnTo>
                    <a:pt x="3135" y="3036"/>
                  </a:lnTo>
                  <a:lnTo>
                    <a:pt x="3832" y="2335"/>
                  </a:lnTo>
                  <a:lnTo>
                    <a:pt x="4645" y="1868"/>
                  </a:lnTo>
                  <a:lnTo>
                    <a:pt x="5690" y="1284"/>
                  </a:lnTo>
                  <a:lnTo>
                    <a:pt x="6619" y="817"/>
                  </a:lnTo>
                  <a:lnTo>
                    <a:pt x="7548" y="467"/>
                  </a:lnTo>
                  <a:lnTo>
                    <a:pt x="8594" y="117"/>
                  </a:lnTo>
                  <a:lnTo>
                    <a:pt x="9639" y="0"/>
                  </a:lnTo>
                  <a:lnTo>
                    <a:pt x="11845" y="0"/>
                  </a:lnTo>
                  <a:lnTo>
                    <a:pt x="13006" y="117"/>
                  </a:lnTo>
                  <a:lnTo>
                    <a:pt x="13935" y="467"/>
                  </a:lnTo>
                  <a:lnTo>
                    <a:pt x="14981" y="817"/>
                  </a:lnTo>
                  <a:lnTo>
                    <a:pt x="15910" y="1284"/>
                  </a:lnTo>
                  <a:lnTo>
                    <a:pt x="16723" y="1868"/>
                  </a:lnTo>
                  <a:lnTo>
                    <a:pt x="17535" y="2335"/>
                  </a:lnTo>
                  <a:lnTo>
                    <a:pt x="18465" y="3036"/>
                  </a:lnTo>
                  <a:lnTo>
                    <a:pt x="19161" y="3853"/>
                  </a:lnTo>
                  <a:lnTo>
                    <a:pt x="19626" y="4787"/>
                  </a:lnTo>
                  <a:lnTo>
                    <a:pt x="20206" y="5604"/>
                  </a:lnTo>
                  <a:lnTo>
                    <a:pt x="20671" y="6538"/>
                  </a:lnTo>
                  <a:lnTo>
                    <a:pt x="21019" y="7472"/>
                  </a:lnTo>
                  <a:lnTo>
                    <a:pt x="21368" y="8640"/>
                  </a:lnTo>
                  <a:lnTo>
                    <a:pt x="21484" y="9574"/>
                  </a:lnTo>
                  <a:lnTo>
                    <a:pt x="21600" y="10742"/>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grpSp>
      <p:sp>
        <p:nvSpPr>
          <p:cNvPr id="196" name="Shape 196"/>
          <p:cNvSpPr/>
          <p:nvPr>
            <p:ph type="title"/>
          </p:nvPr>
        </p:nvSpPr>
        <p:spPr>
          <a:xfrm>
            <a:off x="637596" y="2196818"/>
            <a:ext cx="5462017" cy="2800613"/>
          </a:xfrm>
          <a:prstGeom prst="rect">
            <a:avLst/>
          </a:prstGeom>
        </p:spPr>
        <p:txBody>
          <a:bodyPr lIns="0" tIns="0" rIns="0" bIns="0" anchor="b"/>
          <a:lstStyle>
            <a:lvl1pPr algn="l" defTabSz="650240">
              <a:lnSpc>
                <a:spcPct val="90000"/>
              </a:lnSpc>
              <a:defRPr sz="4800">
                <a:solidFill>
                  <a:srgbClr val="191B23"/>
                </a:solidFill>
                <a:latin typeface="Georgia"/>
                <a:ea typeface="Georgia"/>
                <a:cs typeface="Georgia"/>
                <a:sym typeface="Georgia"/>
              </a:defRPr>
            </a:lvl1pPr>
          </a:lstStyle>
          <a:p>
            <a:pPr/>
            <a:r>
              <a:t>Title Text</a:t>
            </a:r>
          </a:p>
        </p:txBody>
      </p:sp>
      <p:sp>
        <p:nvSpPr>
          <p:cNvPr id="197" name="Shape 197"/>
          <p:cNvSpPr/>
          <p:nvPr>
            <p:ph type="body" sz="quarter" idx="1"/>
          </p:nvPr>
        </p:nvSpPr>
        <p:spPr>
          <a:xfrm>
            <a:off x="637596" y="4997430"/>
            <a:ext cx="5462017" cy="1565028"/>
          </a:xfrm>
          <a:prstGeom prst="rect">
            <a:avLst/>
          </a:prstGeom>
        </p:spPr>
        <p:txBody>
          <a:bodyPr lIns="0" tIns="0" rIns="0" bIns="0" anchor="t"/>
          <a:lstStyle>
            <a:lvl1pPr marL="0" indent="0" defTabSz="650240">
              <a:lnSpc>
                <a:spcPct val="90000"/>
              </a:lnSpc>
              <a:spcBef>
                <a:spcPts val="0"/>
              </a:spcBef>
              <a:buSzTx/>
              <a:buNone/>
              <a:defRPr sz="2400">
                <a:solidFill>
                  <a:srgbClr val="191B23"/>
                </a:solidFill>
                <a:latin typeface="Calibri"/>
                <a:ea typeface="Calibri"/>
                <a:cs typeface="Calibri"/>
                <a:sym typeface="Calibri"/>
              </a:defRPr>
            </a:lvl1pPr>
            <a:lvl2pPr marL="0" indent="457200" defTabSz="650240">
              <a:lnSpc>
                <a:spcPct val="90000"/>
              </a:lnSpc>
              <a:spcBef>
                <a:spcPts val="0"/>
              </a:spcBef>
              <a:buSzTx/>
              <a:buNone/>
              <a:defRPr sz="2400">
                <a:solidFill>
                  <a:srgbClr val="191B23"/>
                </a:solidFill>
                <a:latin typeface="Calibri"/>
                <a:ea typeface="Calibri"/>
                <a:cs typeface="Calibri"/>
                <a:sym typeface="Calibri"/>
              </a:defRPr>
            </a:lvl2pPr>
            <a:lvl3pPr marL="0" indent="914400" defTabSz="650240">
              <a:lnSpc>
                <a:spcPct val="90000"/>
              </a:lnSpc>
              <a:spcBef>
                <a:spcPts val="0"/>
              </a:spcBef>
              <a:buSzTx/>
              <a:buNone/>
              <a:defRPr sz="2400">
                <a:solidFill>
                  <a:srgbClr val="191B23"/>
                </a:solidFill>
                <a:latin typeface="Calibri"/>
                <a:ea typeface="Calibri"/>
                <a:cs typeface="Calibri"/>
                <a:sym typeface="Calibri"/>
              </a:defRPr>
            </a:lvl3pPr>
            <a:lvl4pPr marL="0" indent="1371600" defTabSz="650240">
              <a:lnSpc>
                <a:spcPct val="90000"/>
              </a:lnSpc>
              <a:spcBef>
                <a:spcPts val="0"/>
              </a:spcBef>
              <a:buSzTx/>
              <a:buNone/>
              <a:defRPr sz="2400">
                <a:solidFill>
                  <a:srgbClr val="191B23"/>
                </a:solidFill>
                <a:latin typeface="Calibri"/>
                <a:ea typeface="Calibri"/>
                <a:cs typeface="Calibri"/>
                <a:sym typeface="Calibri"/>
              </a:defRPr>
            </a:lvl4pPr>
            <a:lvl5pPr marL="0" indent="1828800" defTabSz="650240">
              <a:lnSpc>
                <a:spcPct val="90000"/>
              </a:lnSpc>
              <a:spcBef>
                <a:spcPts val="0"/>
              </a:spcBef>
              <a:buSzTx/>
              <a:buNone/>
              <a:defRPr sz="2400">
                <a:solidFill>
                  <a:srgbClr val="191B23"/>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8" name="Shape 198"/>
          <p:cNvSpPr/>
          <p:nvPr/>
        </p:nvSpPr>
        <p:spPr>
          <a:xfrm>
            <a:off x="-1" y="9493503"/>
            <a:ext cx="12679682" cy="260097"/>
          </a:xfrm>
          <a:prstGeom prst="rect">
            <a:avLst/>
          </a:prstGeom>
          <a:solidFill>
            <a:srgbClr val="3398CC"/>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199" name="Shape 199"/>
          <p:cNvSpPr/>
          <p:nvPr/>
        </p:nvSpPr>
        <p:spPr>
          <a:xfrm>
            <a:off x="12679680" y="9493503"/>
            <a:ext cx="325121" cy="260097"/>
          </a:xfrm>
          <a:prstGeom prst="rect">
            <a:avLst/>
          </a:prstGeom>
          <a:solidFill>
            <a:srgbClr val="3398CC">
              <a:alpha val="60000"/>
            </a:srgbClr>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sp>
        <p:nvSpPr>
          <p:cNvPr id="200" name="Shape 200"/>
          <p:cNvSpPr/>
          <p:nvPr>
            <p:ph type="sldNum" sz="quarter" idx="2"/>
          </p:nvPr>
        </p:nvSpPr>
        <p:spPr>
          <a:xfrm>
            <a:off x="6285653" y="8779792"/>
            <a:ext cx="3034455" cy="520701"/>
          </a:xfrm>
          <a:prstGeom prst="rect">
            <a:avLst/>
          </a:prstGeom>
        </p:spPr>
        <p:txBody>
          <a:bodyPr lIns="65023" tIns="65023" rIns="65023" bIns="65023" anchor="ctr"/>
          <a:lstStyle>
            <a:lvl1pPr algn="r" defTabSz="650240">
              <a:defRPr sz="16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audio" Target="../media/media1.mp3"/><Relationship Id="rId4" Type="http://schemas.microsoft.com/office/2007/relationships/media" Target="../media/media1.mp3"/><Relationship Id="rId5" Type="http://schemas.openxmlformats.org/officeDocument/2006/relationships/image" Target="../media/image20.png"/><Relationship Id="rId6" Type="http://schemas.openxmlformats.org/officeDocument/2006/relationships/image" Target="../media/image2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audio" Target="../media/media2.mp3"/><Relationship Id="rId4" Type="http://schemas.microsoft.com/office/2007/relationships/media" Target="../media/media2.mp3"/><Relationship Id="rId5" Type="http://schemas.openxmlformats.org/officeDocument/2006/relationships/image" Target="../media/image20.png"/><Relationship Id="rId6"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7.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8.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9.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0.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www.disabled-world.com/" TargetMode="External"/><Relationship Id="rId7" Type="http://schemas.openxmlformats.org/officeDocument/2006/relationships/hyperlink" Target="http://www.who.int/"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paciellogroup.com/resources/contrastanalyser/" TargetMode="External"/><Relationship Id="rId3" Type="http://schemas.openxmlformats.org/officeDocument/2006/relationships/image" Target="../media/image23.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 Id="rId3" Type="http://schemas.openxmlformats.org/officeDocument/2006/relationships/image" Target="../media/image35.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0.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paciellogroup.com/resources/contrastanalyser/" TargetMode="External"/><Relationship Id="rId3" Type="http://schemas.openxmlformats.org/officeDocument/2006/relationships/image" Target="../media/image23.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go.blackboard.com/AXMOOC" TargetMode="External"/><Relationship Id="rId3" Type="http://schemas.openxmlformats.org/officeDocument/2006/relationships/image" Target="../media/image45.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tinyurl.com/bb-accessibility-checklist" TargetMode="External"/><Relationship Id="rId3" Type="http://schemas.openxmlformats.org/officeDocument/2006/relationships/image" Target="../media/image50.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pasted-image.png"/>
          <p:cNvPicPr>
            <a:picLocks noChangeAspect="1"/>
          </p:cNvPicPr>
          <p:nvPr/>
        </p:nvPicPr>
        <p:blipFill>
          <a:blip r:embed="rId2">
            <a:extLst/>
          </a:blip>
          <a:srcRect l="28683" t="0" r="12693" b="0"/>
          <a:stretch>
            <a:fillRect/>
          </a:stretch>
        </p:blipFill>
        <p:spPr>
          <a:xfrm>
            <a:off x="-124024" y="-68461"/>
            <a:ext cx="13252766" cy="9890501"/>
          </a:xfrm>
          <a:prstGeom prst="rect">
            <a:avLst/>
          </a:prstGeom>
          <a:ln w="12700">
            <a:miter lim="400000"/>
          </a:ln>
        </p:spPr>
      </p:pic>
      <p:sp>
        <p:nvSpPr>
          <p:cNvPr id="210" name="Shape 210"/>
          <p:cNvSpPr/>
          <p:nvPr/>
        </p:nvSpPr>
        <p:spPr>
          <a:xfrm>
            <a:off x="442524" y="905369"/>
            <a:ext cx="5852161" cy="5852161"/>
          </a:xfrm>
          <a:prstGeom prst="rect">
            <a:avLst/>
          </a:prstGeom>
          <a:solidFill>
            <a:srgbClr val="FFFFFF">
              <a:alpha val="94792"/>
            </a:srgbClr>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grpSp>
        <p:nvGrpSpPr>
          <p:cNvPr id="222" name="Group 222"/>
          <p:cNvGrpSpPr/>
          <p:nvPr/>
        </p:nvGrpSpPr>
        <p:grpSpPr>
          <a:xfrm>
            <a:off x="637596" y="1100441"/>
            <a:ext cx="1854148" cy="260097"/>
            <a:chOff x="0" y="0"/>
            <a:chExt cx="1854146" cy="260095"/>
          </a:xfrm>
        </p:grpSpPr>
        <p:sp>
          <p:nvSpPr>
            <p:cNvPr id="211" name="Shape 211"/>
            <p:cNvSpPr/>
            <p:nvPr/>
          </p:nvSpPr>
          <p:spPr>
            <a:xfrm>
              <a:off x="0" y="10300"/>
              <a:ext cx="204407" cy="245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28" y="15245"/>
                  </a:moveTo>
                  <a:lnTo>
                    <a:pt x="17011" y="14905"/>
                  </a:lnTo>
                  <a:lnTo>
                    <a:pt x="16944" y="14593"/>
                  </a:lnTo>
                  <a:lnTo>
                    <a:pt x="16842" y="14296"/>
                  </a:lnTo>
                  <a:lnTo>
                    <a:pt x="16706" y="13999"/>
                  </a:lnTo>
                  <a:lnTo>
                    <a:pt x="16519" y="13758"/>
                  </a:lnTo>
                  <a:lnTo>
                    <a:pt x="16298" y="13518"/>
                  </a:lnTo>
                  <a:lnTo>
                    <a:pt x="16026" y="13291"/>
                  </a:lnTo>
                  <a:lnTo>
                    <a:pt x="15703" y="13093"/>
                  </a:lnTo>
                  <a:lnTo>
                    <a:pt x="15363" y="12909"/>
                  </a:lnTo>
                  <a:lnTo>
                    <a:pt x="14972" y="12753"/>
                  </a:lnTo>
                  <a:lnTo>
                    <a:pt x="14530" y="12626"/>
                  </a:lnTo>
                  <a:lnTo>
                    <a:pt x="14037" y="12513"/>
                  </a:lnTo>
                  <a:lnTo>
                    <a:pt x="13545" y="12428"/>
                  </a:lnTo>
                  <a:lnTo>
                    <a:pt x="12967" y="12371"/>
                  </a:lnTo>
                  <a:lnTo>
                    <a:pt x="12355" y="12329"/>
                  </a:lnTo>
                  <a:lnTo>
                    <a:pt x="11709" y="12315"/>
                  </a:lnTo>
                  <a:lnTo>
                    <a:pt x="4487" y="12315"/>
                  </a:lnTo>
                  <a:lnTo>
                    <a:pt x="4487" y="18245"/>
                  </a:lnTo>
                  <a:lnTo>
                    <a:pt x="12032" y="18245"/>
                  </a:lnTo>
                  <a:lnTo>
                    <a:pt x="12610" y="18231"/>
                  </a:lnTo>
                  <a:lnTo>
                    <a:pt x="13137" y="18203"/>
                  </a:lnTo>
                  <a:lnTo>
                    <a:pt x="13664" y="18132"/>
                  </a:lnTo>
                  <a:lnTo>
                    <a:pt x="14122" y="18047"/>
                  </a:lnTo>
                  <a:lnTo>
                    <a:pt x="14564" y="17948"/>
                  </a:lnTo>
                  <a:lnTo>
                    <a:pt x="14972" y="17807"/>
                  </a:lnTo>
                  <a:lnTo>
                    <a:pt x="15363" y="17651"/>
                  </a:lnTo>
                  <a:lnTo>
                    <a:pt x="15703" y="17481"/>
                  </a:lnTo>
                  <a:lnTo>
                    <a:pt x="16009" y="17283"/>
                  </a:lnTo>
                  <a:lnTo>
                    <a:pt x="16281" y="17071"/>
                  </a:lnTo>
                  <a:lnTo>
                    <a:pt x="16502" y="16816"/>
                  </a:lnTo>
                  <a:lnTo>
                    <a:pt x="16689" y="16547"/>
                  </a:lnTo>
                  <a:lnTo>
                    <a:pt x="16842" y="16250"/>
                  </a:lnTo>
                  <a:lnTo>
                    <a:pt x="16944" y="15952"/>
                  </a:lnTo>
                  <a:lnTo>
                    <a:pt x="17011" y="15613"/>
                  </a:lnTo>
                  <a:lnTo>
                    <a:pt x="17028" y="15245"/>
                  </a:lnTo>
                  <a:close/>
                  <a:moveTo>
                    <a:pt x="15584" y="6143"/>
                  </a:moveTo>
                  <a:lnTo>
                    <a:pt x="15567" y="5818"/>
                  </a:lnTo>
                  <a:lnTo>
                    <a:pt x="15499" y="5520"/>
                  </a:lnTo>
                  <a:lnTo>
                    <a:pt x="15431" y="5251"/>
                  </a:lnTo>
                  <a:lnTo>
                    <a:pt x="15278" y="4982"/>
                  </a:lnTo>
                  <a:lnTo>
                    <a:pt x="15125" y="4728"/>
                  </a:lnTo>
                  <a:lnTo>
                    <a:pt x="14921" y="4501"/>
                  </a:lnTo>
                  <a:lnTo>
                    <a:pt x="14666" y="4289"/>
                  </a:lnTo>
                  <a:lnTo>
                    <a:pt x="14411" y="4105"/>
                  </a:lnTo>
                  <a:lnTo>
                    <a:pt x="14105" y="3935"/>
                  </a:lnTo>
                  <a:lnTo>
                    <a:pt x="13766" y="3793"/>
                  </a:lnTo>
                  <a:lnTo>
                    <a:pt x="13392" y="3652"/>
                  </a:lnTo>
                  <a:lnTo>
                    <a:pt x="12984" y="3553"/>
                  </a:lnTo>
                  <a:lnTo>
                    <a:pt x="12542" y="3468"/>
                  </a:lnTo>
                  <a:lnTo>
                    <a:pt x="12083" y="3425"/>
                  </a:lnTo>
                  <a:lnTo>
                    <a:pt x="11573" y="3383"/>
                  </a:lnTo>
                  <a:lnTo>
                    <a:pt x="11046" y="3369"/>
                  </a:lnTo>
                  <a:lnTo>
                    <a:pt x="4487" y="3369"/>
                  </a:lnTo>
                  <a:lnTo>
                    <a:pt x="4487" y="9101"/>
                  </a:lnTo>
                  <a:lnTo>
                    <a:pt x="11250" y="9101"/>
                  </a:lnTo>
                  <a:lnTo>
                    <a:pt x="11743" y="9073"/>
                  </a:lnTo>
                  <a:lnTo>
                    <a:pt x="12236" y="9002"/>
                  </a:lnTo>
                  <a:lnTo>
                    <a:pt x="12712" y="8932"/>
                  </a:lnTo>
                  <a:lnTo>
                    <a:pt x="13137" y="8833"/>
                  </a:lnTo>
                  <a:lnTo>
                    <a:pt x="13545" y="8691"/>
                  </a:lnTo>
                  <a:lnTo>
                    <a:pt x="13901" y="8564"/>
                  </a:lnTo>
                  <a:lnTo>
                    <a:pt x="14241" y="8380"/>
                  </a:lnTo>
                  <a:lnTo>
                    <a:pt x="14547" y="8196"/>
                  </a:lnTo>
                  <a:lnTo>
                    <a:pt x="14819" y="7969"/>
                  </a:lnTo>
                  <a:lnTo>
                    <a:pt x="15040" y="7728"/>
                  </a:lnTo>
                  <a:lnTo>
                    <a:pt x="15142" y="7601"/>
                  </a:lnTo>
                  <a:lnTo>
                    <a:pt x="15244" y="7460"/>
                  </a:lnTo>
                  <a:lnTo>
                    <a:pt x="15329" y="7304"/>
                  </a:lnTo>
                  <a:lnTo>
                    <a:pt x="15448" y="7007"/>
                  </a:lnTo>
                  <a:lnTo>
                    <a:pt x="15499" y="6851"/>
                  </a:lnTo>
                  <a:lnTo>
                    <a:pt x="15567" y="6511"/>
                  </a:lnTo>
                  <a:lnTo>
                    <a:pt x="15584" y="6143"/>
                  </a:lnTo>
                  <a:close/>
                  <a:moveTo>
                    <a:pt x="20155" y="5534"/>
                  </a:moveTo>
                  <a:lnTo>
                    <a:pt x="20138" y="6016"/>
                  </a:lnTo>
                  <a:lnTo>
                    <a:pt x="20070" y="6469"/>
                  </a:lnTo>
                  <a:lnTo>
                    <a:pt x="19969" y="6893"/>
                  </a:lnTo>
                  <a:lnTo>
                    <a:pt x="19833" y="7290"/>
                  </a:lnTo>
                  <a:lnTo>
                    <a:pt x="19663" y="7672"/>
                  </a:lnTo>
                  <a:lnTo>
                    <a:pt x="19493" y="7997"/>
                  </a:lnTo>
                  <a:lnTo>
                    <a:pt x="19255" y="8337"/>
                  </a:lnTo>
                  <a:lnTo>
                    <a:pt x="19017" y="8634"/>
                  </a:lnTo>
                  <a:lnTo>
                    <a:pt x="18762" y="8917"/>
                  </a:lnTo>
                  <a:lnTo>
                    <a:pt x="18473" y="9172"/>
                  </a:lnTo>
                  <a:lnTo>
                    <a:pt x="18167" y="9427"/>
                  </a:lnTo>
                  <a:lnTo>
                    <a:pt x="17844" y="9639"/>
                  </a:lnTo>
                  <a:lnTo>
                    <a:pt x="17487" y="9852"/>
                  </a:lnTo>
                  <a:lnTo>
                    <a:pt x="16808" y="10220"/>
                  </a:lnTo>
                  <a:lnTo>
                    <a:pt x="16434" y="10375"/>
                  </a:lnTo>
                  <a:lnTo>
                    <a:pt x="17011" y="10545"/>
                  </a:lnTo>
                  <a:lnTo>
                    <a:pt x="17538" y="10729"/>
                  </a:lnTo>
                  <a:lnTo>
                    <a:pt x="18048" y="10927"/>
                  </a:lnTo>
                  <a:lnTo>
                    <a:pt x="18524" y="11154"/>
                  </a:lnTo>
                  <a:lnTo>
                    <a:pt x="18983" y="11380"/>
                  </a:lnTo>
                  <a:lnTo>
                    <a:pt x="19408" y="11635"/>
                  </a:lnTo>
                  <a:lnTo>
                    <a:pt x="20155" y="12230"/>
                  </a:lnTo>
                  <a:lnTo>
                    <a:pt x="20478" y="12555"/>
                  </a:lnTo>
                  <a:lnTo>
                    <a:pt x="20614" y="12725"/>
                  </a:lnTo>
                  <a:lnTo>
                    <a:pt x="20767" y="12909"/>
                  </a:lnTo>
                  <a:lnTo>
                    <a:pt x="20886" y="13093"/>
                  </a:lnTo>
                  <a:lnTo>
                    <a:pt x="21005" y="13291"/>
                  </a:lnTo>
                  <a:lnTo>
                    <a:pt x="21107" y="13475"/>
                  </a:lnTo>
                  <a:lnTo>
                    <a:pt x="21209" y="13702"/>
                  </a:lnTo>
                  <a:lnTo>
                    <a:pt x="21294" y="13914"/>
                  </a:lnTo>
                  <a:lnTo>
                    <a:pt x="21379" y="14140"/>
                  </a:lnTo>
                  <a:lnTo>
                    <a:pt x="21430" y="14381"/>
                  </a:lnTo>
                  <a:lnTo>
                    <a:pt x="21498" y="14608"/>
                  </a:lnTo>
                  <a:lnTo>
                    <a:pt x="21532" y="14848"/>
                  </a:lnTo>
                  <a:lnTo>
                    <a:pt x="21549" y="15103"/>
                  </a:lnTo>
                  <a:lnTo>
                    <a:pt x="21583" y="15372"/>
                  </a:lnTo>
                  <a:lnTo>
                    <a:pt x="21600" y="15641"/>
                  </a:lnTo>
                  <a:lnTo>
                    <a:pt x="21583" y="15995"/>
                  </a:lnTo>
                  <a:lnTo>
                    <a:pt x="21532" y="16349"/>
                  </a:lnTo>
                  <a:lnTo>
                    <a:pt x="21498" y="16688"/>
                  </a:lnTo>
                  <a:lnTo>
                    <a:pt x="21413" y="17014"/>
                  </a:lnTo>
                  <a:lnTo>
                    <a:pt x="21311" y="17339"/>
                  </a:lnTo>
                  <a:lnTo>
                    <a:pt x="21192" y="17637"/>
                  </a:lnTo>
                  <a:lnTo>
                    <a:pt x="21073" y="17948"/>
                  </a:lnTo>
                  <a:lnTo>
                    <a:pt x="20903" y="18217"/>
                  </a:lnTo>
                  <a:lnTo>
                    <a:pt x="20716" y="18486"/>
                  </a:lnTo>
                  <a:lnTo>
                    <a:pt x="20512" y="18755"/>
                  </a:lnTo>
                  <a:lnTo>
                    <a:pt x="20308" y="19010"/>
                  </a:lnTo>
                  <a:lnTo>
                    <a:pt x="20070" y="19250"/>
                  </a:lnTo>
                  <a:lnTo>
                    <a:pt x="19833" y="19463"/>
                  </a:lnTo>
                  <a:lnTo>
                    <a:pt x="19544" y="19689"/>
                  </a:lnTo>
                  <a:lnTo>
                    <a:pt x="19255" y="19887"/>
                  </a:lnTo>
                  <a:lnTo>
                    <a:pt x="18949" y="20085"/>
                  </a:lnTo>
                  <a:lnTo>
                    <a:pt x="18626" y="20255"/>
                  </a:lnTo>
                  <a:lnTo>
                    <a:pt x="18303" y="20453"/>
                  </a:lnTo>
                  <a:lnTo>
                    <a:pt x="17946" y="20595"/>
                  </a:lnTo>
                  <a:lnTo>
                    <a:pt x="17572" y="20751"/>
                  </a:lnTo>
                  <a:lnTo>
                    <a:pt x="17198" y="20892"/>
                  </a:lnTo>
                  <a:lnTo>
                    <a:pt x="16791" y="21006"/>
                  </a:lnTo>
                  <a:lnTo>
                    <a:pt x="16366" y="21119"/>
                  </a:lnTo>
                  <a:lnTo>
                    <a:pt x="15941" y="21218"/>
                  </a:lnTo>
                  <a:lnTo>
                    <a:pt x="15482" y="21303"/>
                  </a:lnTo>
                  <a:lnTo>
                    <a:pt x="15040" y="21388"/>
                  </a:lnTo>
                  <a:lnTo>
                    <a:pt x="14547" y="21458"/>
                  </a:lnTo>
                  <a:lnTo>
                    <a:pt x="14071" y="21515"/>
                  </a:lnTo>
                  <a:lnTo>
                    <a:pt x="13579" y="21543"/>
                  </a:lnTo>
                  <a:lnTo>
                    <a:pt x="13052" y="21586"/>
                  </a:lnTo>
                  <a:lnTo>
                    <a:pt x="12542" y="21600"/>
                  </a:lnTo>
                  <a:lnTo>
                    <a:pt x="0" y="21600"/>
                  </a:lnTo>
                  <a:lnTo>
                    <a:pt x="0" y="0"/>
                  </a:lnTo>
                  <a:lnTo>
                    <a:pt x="12117" y="0"/>
                  </a:lnTo>
                  <a:lnTo>
                    <a:pt x="12576" y="42"/>
                  </a:lnTo>
                  <a:lnTo>
                    <a:pt x="13052" y="57"/>
                  </a:lnTo>
                  <a:lnTo>
                    <a:pt x="13494" y="113"/>
                  </a:lnTo>
                  <a:lnTo>
                    <a:pt x="13918" y="156"/>
                  </a:lnTo>
                  <a:lnTo>
                    <a:pt x="14343" y="226"/>
                  </a:lnTo>
                  <a:lnTo>
                    <a:pt x="15159" y="396"/>
                  </a:lnTo>
                  <a:lnTo>
                    <a:pt x="15550" y="495"/>
                  </a:lnTo>
                  <a:lnTo>
                    <a:pt x="15907" y="594"/>
                  </a:lnTo>
                  <a:lnTo>
                    <a:pt x="16281" y="736"/>
                  </a:lnTo>
                  <a:lnTo>
                    <a:pt x="16621" y="863"/>
                  </a:lnTo>
                  <a:lnTo>
                    <a:pt x="16944" y="1005"/>
                  </a:lnTo>
                  <a:lnTo>
                    <a:pt x="17249" y="1161"/>
                  </a:lnTo>
                  <a:lnTo>
                    <a:pt x="17555" y="1331"/>
                  </a:lnTo>
                  <a:lnTo>
                    <a:pt x="17844" y="1500"/>
                  </a:lnTo>
                  <a:lnTo>
                    <a:pt x="18099" y="1684"/>
                  </a:lnTo>
                  <a:lnTo>
                    <a:pt x="18371" y="1883"/>
                  </a:lnTo>
                  <a:lnTo>
                    <a:pt x="18609" y="2081"/>
                  </a:lnTo>
                  <a:lnTo>
                    <a:pt x="18830" y="2293"/>
                  </a:lnTo>
                  <a:lnTo>
                    <a:pt x="19034" y="2505"/>
                  </a:lnTo>
                  <a:lnTo>
                    <a:pt x="19408" y="2987"/>
                  </a:lnTo>
                  <a:lnTo>
                    <a:pt x="19680" y="3496"/>
                  </a:lnTo>
                  <a:lnTo>
                    <a:pt x="19816" y="3765"/>
                  </a:lnTo>
                  <a:lnTo>
                    <a:pt x="19918" y="4034"/>
                  </a:lnTo>
                  <a:lnTo>
                    <a:pt x="20054" y="4600"/>
                  </a:lnTo>
                  <a:lnTo>
                    <a:pt x="20121" y="4912"/>
                  </a:lnTo>
                  <a:lnTo>
                    <a:pt x="20138" y="5209"/>
                  </a:lnTo>
                  <a:lnTo>
                    <a:pt x="20155" y="5534"/>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2" name="Shape 212"/>
            <p:cNvSpPr/>
            <p:nvPr/>
          </p:nvSpPr>
          <p:spPr>
            <a:xfrm>
              <a:off x="233055" y="-1"/>
              <a:ext cx="42492" cy="255912"/>
            </a:xfrm>
            <a:prstGeom prst="rect">
              <a:avLst/>
            </a:pr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3" name="Shape 213"/>
            <p:cNvSpPr/>
            <p:nvPr/>
          </p:nvSpPr>
          <p:spPr>
            <a:xfrm>
              <a:off x="300977" y="67921"/>
              <a:ext cx="167711"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4" y="12304"/>
                  </a:moveTo>
                  <a:lnTo>
                    <a:pt x="15786" y="12141"/>
                  </a:lnTo>
                  <a:lnTo>
                    <a:pt x="15207" y="11978"/>
                  </a:lnTo>
                  <a:lnTo>
                    <a:pt x="14545" y="11833"/>
                  </a:lnTo>
                  <a:lnTo>
                    <a:pt x="13862" y="11706"/>
                  </a:lnTo>
                  <a:lnTo>
                    <a:pt x="13179" y="11615"/>
                  </a:lnTo>
                  <a:lnTo>
                    <a:pt x="12434" y="11525"/>
                  </a:lnTo>
                  <a:lnTo>
                    <a:pt x="11669" y="11489"/>
                  </a:lnTo>
                  <a:lnTo>
                    <a:pt x="10883" y="11470"/>
                  </a:lnTo>
                  <a:lnTo>
                    <a:pt x="10262" y="11489"/>
                  </a:lnTo>
                  <a:lnTo>
                    <a:pt x="9662" y="11525"/>
                  </a:lnTo>
                  <a:lnTo>
                    <a:pt x="9103" y="11597"/>
                  </a:lnTo>
                  <a:lnTo>
                    <a:pt x="8566" y="11706"/>
                  </a:lnTo>
                  <a:lnTo>
                    <a:pt x="8110" y="11833"/>
                  </a:lnTo>
                  <a:lnTo>
                    <a:pt x="7634" y="11978"/>
                  </a:lnTo>
                  <a:lnTo>
                    <a:pt x="7241" y="12159"/>
                  </a:lnTo>
                  <a:lnTo>
                    <a:pt x="6869" y="12358"/>
                  </a:lnTo>
                  <a:lnTo>
                    <a:pt x="6517" y="12594"/>
                  </a:lnTo>
                  <a:lnTo>
                    <a:pt x="6248" y="12830"/>
                  </a:lnTo>
                  <a:lnTo>
                    <a:pt x="6000" y="13119"/>
                  </a:lnTo>
                  <a:lnTo>
                    <a:pt x="5793" y="13409"/>
                  </a:lnTo>
                  <a:lnTo>
                    <a:pt x="5628" y="13736"/>
                  </a:lnTo>
                  <a:lnTo>
                    <a:pt x="5503" y="14080"/>
                  </a:lnTo>
                  <a:lnTo>
                    <a:pt x="5441" y="14460"/>
                  </a:lnTo>
                  <a:lnTo>
                    <a:pt x="5421" y="14841"/>
                  </a:lnTo>
                  <a:lnTo>
                    <a:pt x="5421" y="14913"/>
                  </a:lnTo>
                  <a:lnTo>
                    <a:pt x="5441" y="15276"/>
                  </a:lnTo>
                  <a:lnTo>
                    <a:pt x="5503" y="15602"/>
                  </a:lnTo>
                  <a:lnTo>
                    <a:pt x="5628" y="15928"/>
                  </a:lnTo>
                  <a:lnTo>
                    <a:pt x="5793" y="16236"/>
                  </a:lnTo>
                  <a:lnTo>
                    <a:pt x="5979" y="16508"/>
                  </a:lnTo>
                  <a:lnTo>
                    <a:pt x="6207" y="16744"/>
                  </a:lnTo>
                  <a:lnTo>
                    <a:pt x="6476" y="16979"/>
                  </a:lnTo>
                  <a:lnTo>
                    <a:pt x="6745" y="17179"/>
                  </a:lnTo>
                  <a:lnTo>
                    <a:pt x="7097" y="17378"/>
                  </a:lnTo>
                  <a:lnTo>
                    <a:pt x="7448" y="17523"/>
                  </a:lnTo>
                  <a:lnTo>
                    <a:pt x="7800" y="17686"/>
                  </a:lnTo>
                  <a:lnTo>
                    <a:pt x="8234" y="17795"/>
                  </a:lnTo>
                  <a:lnTo>
                    <a:pt x="8648" y="17867"/>
                  </a:lnTo>
                  <a:lnTo>
                    <a:pt x="9103" y="17940"/>
                  </a:lnTo>
                  <a:lnTo>
                    <a:pt x="9538" y="17976"/>
                  </a:lnTo>
                  <a:lnTo>
                    <a:pt x="1003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138" y="14750"/>
                  </a:lnTo>
                  <a:lnTo>
                    <a:pt x="16262" y="14315"/>
                  </a:lnTo>
                  <a:lnTo>
                    <a:pt x="16303" y="14080"/>
                  </a:lnTo>
                  <a:lnTo>
                    <a:pt x="16303" y="13844"/>
                  </a:lnTo>
                  <a:lnTo>
                    <a:pt x="16324" y="13609"/>
                  </a:lnTo>
                  <a:lnTo>
                    <a:pt x="16324" y="12304"/>
                  </a:lnTo>
                  <a:close/>
                  <a:moveTo>
                    <a:pt x="16179" y="21147"/>
                  </a:moveTo>
                  <a:lnTo>
                    <a:pt x="16179" y="18592"/>
                  </a:lnTo>
                  <a:lnTo>
                    <a:pt x="15890" y="18900"/>
                  </a:lnTo>
                  <a:lnTo>
                    <a:pt x="15538" y="19190"/>
                  </a:lnTo>
                  <a:lnTo>
                    <a:pt x="15207" y="19498"/>
                  </a:lnTo>
                  <a:lnTo>
                    <a:pt x="14793"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41" y="21528"/>
                  </a:lnTo>
                  <a:lnTo>
                    <a:pt x="6828" y="21491"/>
                  </a:lnTo>
                  <a:lnTo>
                    <a:pt x="6434" y="21419"/>
                  </a:lnTo>
                  <a:lnTo>
                    <a:pt x="6021" y="21364"/>
                  </a:lnTo>
                  <a:lnTo>
                    <a:pt x="5628" y="21274"/>
                  </a:lnTo>
                  <a:lnTo>
                    <a:pt x="5255" y="21165"/>
                  </a:lnTo>
                  <a:lnTo>
                    <a:pt x="4903" y="21056"/>
                  </a:lnTo>
                  <a:lnTo>
                    <a:pt x="4531" y="20930"/>
                  </a:lnTo>
                  <a:lnTo>
                    <a:pt x="4179" y="20803"/>
                  </a:lnTo>
                  <a:lnTo>
                    <a:pt x="3828" y="20640"/>
                  </a:lnTo>
                  <a:lnTo>
                    <a:pt x="3476" y="20495"/>
                  </a:lnTo>
                  <a:lnTo>
                    <a:pt x="3166" y="20313"/>
                  </a:lnTo>
                  <a:lnTo>
                    <a:pt x="2834" y="20132"/>
                  </a:lnTo>
                  <a:lnTo>
                    <a:pt x="2545" y="19933"/>
                  </a:lnTo>
                  <a:lnTo>
                    <a:pt x="2276" y="19734"/>
                  </a:lnTo>
                  <a:lnTo>
                    <a:pt x="1759" y="19281"/>
                  </a:lnTo>
                  <a:lnTo>
                    <a:pt x="1510" y="19027"/>
                  </a:lnTo>
                  <a:lnTo>
                    <a:pt x="1283" y="18755"/>
                  </a:lnTo>
                  <a:lnTo>
                    <a:pt x="1055" y="18501"/>
                  </a:lnTo>
                  <a:lnTo>
                    <a:pt x="683" y="17921"/>
                  </a:lnTo>
                  <a:lnTo>
                    <a:pt x="538" y="17613"/>
                  </a:lnTo>
                  <a:lnTo>
                    <a:pt x="393" y="17287"/>
                  </a:lnTo>
                  <a:lnTo>
                    <a:pt x="290" y="16961"/>
                  </a:lnTo>
                  <a:lnTo>
                    <a:pt x="124" y="16272"/>
                  </a:lnTo>
                  <a:lnTo>
                    <a:pt x="41" y="15910"/>
                  </a:lnTo>
                  <a:lnTo>
                    <a:pt x="0" y="15149"/>
                  </a:lnTo>
                  <a:lnTo>
                    <a:pt x="0" y="15058"/>
                  </a:lnTo>
                  <a:lnTo>
                    <a:pt x="21" y="14642"/>
                  </a:lnTo>
                  <a:lnTo>
                    <a:pt x="41" y="14261"/>
                  </a:lnTo>
                  <a:lnTo>
                    <a:pt x="124"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379" y="8897"/>
                  </a:lnTo>
                  <a:lnTo>
                    <a:pt x="6248" y="8680"/>
                  </a:lnTo>
                  <a:lnTo>
                    <a:pt x="6703" y="8589"/>
                  </a:lnTo>
                  <a:lnTo>
                    <a:pt x="7159" y="8517"/>
                  </a:lnTo>
                  <a:lnTo>
                    <a:pt x="7655"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00" y="8172"/>
                  </a:lnTo>
                  <a:lnTo>
                    <a:pt x="16138" y="7701"/>
                  </a:lnTo>
                  <a:lnTo>
                    <a:pt x="16034" y="7230"/>
                  </a:lnTo>
                  <a:lnTo>
                    <a:pt x="15869" y="6795"/>
                  </a:lnTo>
                  <a:lnTo>
                    <a:pt x="15641" y="6397"/>
                  </a:lnTo>
                  <a:lnTo>
                    <a:pt x="15393" y="6034"/>
                  </a:lnTo>
                  <a:lnTo>
                    <a:pt x="15083" y="5708"/>
                  </a:lnTo>
                  <a:lnTo>
                    <a:pt x="14731" y="5400"/>
                  </a:lnTo>
                  <a:lnTo>
                    <a:pt x="14338" y="5128"/>
                  </a:lnTo>
                  <a:lnTo>
                    <a:pt x="13883" y="4911"/>
                  </a:lnTo>
                  <a:lnTo>
                    <a:pt x="13428" y="4711"/>
                  </a:lnTo>
                  <a:lnTo>
                    <a:pt x="12890" y="4548"/>
                  </a:lnTo>
                  <a:lnTo>
                    <a:pt x="12331" y="4403"/>
                  </a:lnTo>
                  <a:lnTo>
                    <a:pt x="11710" y="4331"/>
                  </a:lnTo>
                  <a:lnTo>
                    <a:pt x="11069" y="4277"/>
                  </a:lnTo>
                  <a:lnTo>
                    <a:pt x="10386" y="4258"/>
                  </a:lnTo>
                  <a:lnTo>
                    <a:pt x="9414" y="4277"/>
                  </a:lnTo>
                  <a:lnTo>
                    <a:pt x="8503" y="4349"/>
                  </a:lnTo>
                  <a:lnTo>
                    <a:pt x="7634" y="4458"/>
                  </a:lnTo>
                  <a:lnTo>
                    <a:pt x="6786" y="4603"/>
                  </a:lnTo>
                  <a:lnTo>
                    <a:pt x="5979" y="4802"/>
                  </a:lnTo>
                  <a:lnTo>
                    <a:pt x="5172" y="5019"/>
                  </a:lnTo>
                  <a:lnTo>
                    <a:pt x="4366" y="5255"/>
                  </a:lnTo>
                  <a:lnTo>
                    <a:pt x="3579" y="5563"/>
                  </a:lnTo>
                  <a:lnTo>
                    <a:pt x="2069" y="1721"/>
                  </a:lnTo>
                  <a:lnTo>
                    <a:pt x="3062" y="1359"/>
                  </a:lnTo>
                  <a:lnTo>
                    <a:pt x="4055" y="1015"/>
                  </a:lnTo>
                  <a:lnTo>
                    <a:pt x="5090" y="707"/>
                  </a:lnTo>
                  <a:lnTo>
                    <a:pt x="5607" y="580"/>
                  </a:lnTo>
                  <a:lnTo>
                    <a:pt x="6145" y="471"/>
                  </a:lnTo>
                  <a:lnTo>
                    <a:pt x="7262" y="254"/>
                  </a:lnTo>
                  <a:lnTo>
                    <a:pt x="7862" y="199"/>
                  </a:lnTo>
                  <a:lnTo>
                    <a:pt x="8483" y="109"/>
                  </a:lnTo>
                  <a:lnTo>
                    <a:pt x="9103" y="54"/>
                  </a:lnTo>
                  <a:lnTo>
                    <a:pt x="9766" y="18"/>
                  </a:lnTo>
                  <a:lnTo>
                    <a:pt x="10428" y="0"/>
                  </a:lnTo>
                  <a:lnTo>
                    <a:pt x="11793" y="0"/>
                  </a:lnTo>
                  <a:lnTo>
                    <a:pt x="12434" y="18"/>
                  </a:lnTo>
                  <a:lnTo>
                    <a:pt x="1301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8993" y="2283"/>
                  </a:lnTo>
                  <a:lnTo>
                    <a:pt x="19324" y="2591"/>
                  </a:lnTo>
                  <a:lnTo>
                    <a:pt x="19614" y="2899"/>
                  </a:lnTo>
                  <a:lnTo>
                    <a:pt x="19883" y="3226"/>
                  </a:lnTo>
                  <a:lnTo>
                    <a:pt x="20379" y="3914"/>
                  </a:lnTo>
                  <a:lnTo>
                    <a:pt x="20607" y="4277"/>
                  </a:lnTo>
                  <a:lnTo>
                    <a:pt x="20772"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4" name="Shape 214"/>
            <p:cNvSpPr/>
            <p:nvPr/>
          </p:nvSpPr>
          <p:spPr>
            <a:xfrm>
              <a:off x="491542" y="66955"/>
              <a:ext cx="171574"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68" y="21600"/>
                  </a:moveTo>
                  <a:lnTo>
                    <a:pt x="11398" y="21600"/>
                  </a:lnTo>
                  <a:lnTo>
                    <a:pt x="10770" y="21564"/>
                  </a:lnTo>
                  <a:lnTo>
                    <a:pt x="10181" y="21492"/>
                  </a:lnTo>
                  <a:lnTo>
                    <a:pt x="9553" y="21384"/>
                  </a:lnTo>
                  <a:lnTo>
                    <a:pt x="8965" y="21276"/>
                  </a:lnTo>
                  <a:lnTo>
                    <a:pt x="8376" y="21132"/>
                  </a:lnTo>
                  <a:lnTo>
                    <a:pt x="7808" y="20952"/>
                  </a:lnTo>
                  <a:lnTo>
                    <a:pt x="7241" y="20754"/>
                  </a:lnTo>
                  <a:lnTo>
                    <a:pt x="6713" y="20538"/>
                  </a:lnTo>
                  <a:lnTo>
                    <a:pt x="6206" y="20304"/>
                  </a:lnTo>
                  <a:lnTo>
                    <a:pt x="5699" y="20052"/>
                  </a:lnTo>
                  <a:lnTo>
                    <a:pt x="4726" y="19476"/>
                  </a:lnTo>
                  <a:lnTo>
                    <a:pt x="4279" y="19152"/>
                  </a:lnTo>
                  <a:lnTo>
                    <a:pt x="3854" y="18810"/>
                  </a:lnTo>
                  <a:lnTo>
                    <a:pt x="3448" y="18468"/>
                  </a:lnTo>
                  <a:lnTo>
                    <a:pt x="3022" y="18072"/>
                  </a:lnTo>
                  <a:lnTo>
                    <a:pt x="2657" y="17694"/>
                  </a:lnTo>
                  <a:lnTo>
                    <a:pt x="2332" y="17280"/>
                  </a:lnTo>
                  <a:lnTo>
                    <a:pt x="1988" y="16866"/>
                  </a:lnTo>
                  <a:lnTo>
                    <a:pt x="1704" y="16416"/>
                  </a:lnTo>
                  <a:lnTo>
                    <a:pt x="1399" y="15966"/>
                  </a:lnTo>
                  <a:lnTo>
                    <a:pt x="1136" y="15516"/>
                  </a:lnTo>
                  <a:lnTo>
                    <a:pt x="913" y="15048"/>
                  </a:lnTo>
                  <a:lnTo>
                    <a:pt x="710" y="14544"/>
                  </a:lnTo>
                  <a:lnTo>
                    <a:pt x="507" y="14058"/>
                  </a:lnTo>
                  <a:lnTo>
                    <a:pt x="365" y="13536"/>
                  </a:lnTo>
                  <a:lnTo>
                    <a:pt x="243" y="13014"/>
                  </a:lnTo>
                  <a:lnTo>
                    <a:pt x="142" y="12492"/>
                  </a:lnTo>
                  <a:lnTo>
                    <a:pt x="81" y="11970"/>
                  </a:lnTo>
                  <a:lnTo>
                    <a:pt x="20" y="11412"/>
                  </a:lnTo>
                  <a:lnTo>
                    <a:pt x="0" y="10872"/>
                  </a:lnTo>
                  <a:lnTo>
                    <a:pt x="20" y="10314"/>
                  </a:lnTo>
                  <a:lnTo>
                    <a:pt x="81" y="9756"/>
                  </a:lnTo>
                  <a:lnTo>
                    <a:pt x="142" y="9216"/>
                  </a:lnTo>
                  <a:lnTo>
                    <a:pt x="243" y="8694"/>
                  </a:lnTo>
                  <a:lnTo>
                    <a:pt x="365" y="8172"/>
                  </a:lnTo>
                  <a:lnTo>
                    <a:pt x="507" y="7668"/>
                  </a:lnTo>
                  <a:lnTo>
                    <a:pt x="710" y="7146"/>
                  </a:lnTo>
                  <a:lnTo>
                    <a:pt x="913" y="6660"/>
                  </a:lnTo>
                  <a:lnTo>
                    <a:pt x="1136" y="6192"/>
                  </a:lnTo>
                  <a:lnTo>
                    <a:pt x="1399" y="5706"/>
                  </a:lnTo>
                  <a:lnTo>
                    <a:pt x="1704" y="5256"/>
                  </a:lnTo>
                  <a:lnTo>
                    <a:pt x="1988" y="4806"/>
                  </a:lnTo>
                  <a:lnTo>
                    <a:pt x="2332" y="4392"/>
                  </a:lnTo>
                  <a:lnTo>
                    <a:pt x="2657" y="3978"/>
                  </a:lnTo>
                  <a:lnTo>
                    <a:pt x="3042" y="3582"/>
                  </a:lnTo>
                  <a:lnTo>
                    <a:pt x="3448" y="3204"/>
                  </a:lnTo>
                  <a:lnTo>
                    <a:pt x="3854" y="2844"/>
                  </a:lnTo>
                  <a:lnTo>
                    <a:pt x="4279" y="2502"/>
                  </a:lnTo>
                  <a:lnTo>
                    <a:pt x="4746" y="2178"/>
                  </a:lnTo>
                  <a:lnTo>
                    <a:pt x="5212" y="1872"/>
                  </a:lnTo>
                  <a:lnTo>
                    <a:pt x="5699" y="1584"/>
                  </a:lnTo>
                  <a:lnTo>
                    <a:pt x="6206" y="1332"/>
                  </a:lnTo>
                  <a:lnTo>
                    <a:pt x="6734" y="1098"/>
                  </a:lnTo>
                  <a:lnTo>
                    <a:pt x="7261" y="846"/>
                  </a:lnTo>
                  <a:lnTo>
                    <a:pt x="8397" y="486"/>
                  </a:lnTo>
                  <a:lnTo>
                    <a:pt x="8985" y="342"/>
                  </a:lnTo>
                  <a:lnTo>
                    <a:pt x="9593" y="216"/>
                  </a:lnTo>
                  <a:lnTo>
                    <a:pt x="10202" y="126"/>
                  </a:lnTo>
                  <a:lnTo>
                    <a:pt x="10830" y="54"/>
                  </a:lnTo>
                  <a:lnTo>
                    <a:pt x="11459" y="18"/>
                  </a:lnTo>
                  <a:lnTo>
                    <a:pt x="12108" y="0"/>
                  </a:lnTo>
                  <a:lnTo>
                    <a:pt x="12919" y="18"/>
                  </a:lnTo>
                  <a:lnTo>
                    <a:pt x="13690" y="54"/>
                  </a:lnTo>
                  <a:lnTo>
                    <a:pt x="14420" y="144"/>
                  </a:lnTo>
                  <a:lnTo>
                    <a:pt x="15110" y="252"/>
                  </a:lnTo>
                  <a:lnTo>
                    <a:pt x="15799" y="396"/>
                  </a:lnTo>
                  <a:lnTo>
                    <a:pt x="16428" y="576"/>
                  </a:lnTo>
                  <a:lnTo>
                    <a:pt x="17037" y="774"/>
                  </a:lnTo>
                  <a:lnTo>
                    <a:pt x="17605" y="990"/>
                  </a:lnTo>
                  <a:lnTo>
                    <a:pt x="18172" y="1242"/>
                  </a:lnTo>
                  <a:lnTo>
                    <a:pt x="18700" y="1494"/>
                  </a:lnTo>
                  <a:lnTo>
                    <a:pt x="19207" y="1800"/>
                  </a:lnTo>
                  <a:lnTo>
                    <a:pt x="19694" y="2124"/>
                  </a:lnTo>
                  <a:lnTo>
                    <a:pt x="20160" y="2448"/>
                  </a:lnTo>
                  <a:lnTo>
                    <a:pt x="20586" y="2808"/>
                  </a:lnTo>
                  <a:lnTo>
                    <a:pt x="21032" y="3168"/>
                  </a:lnTo>
                  <a:lnTo>
                    <a:pt x="21438" y="3564"/>
                  </a:lnTo>
                  <a:lnTo>
                    <a:pt x="18112" y="6750"/>
                  </a:lnTo>
                  <a:lnTo>
                    <a:pt x="17179" y="5922"/>
                  </a:lnTo>
                  <a:lnTo>
                    <a:pt x="16854" y="5688"/>
                  </a:lnTo>
                  <a:lnTo>
                    <a:pt x="16509" y="5454"/>
                  </a:lnTo>
                  <a:lnTo>
                    <a:pt x="16185" y="5238"/>
                  </a:lnTo>
                  <a:lnTo>
                    <a:pt x="15840" y="5040"/>
                  </a:lnTo>
                  <a:lnTo>
                    <a:pt x="15475" y="4878"/>
                  </a:lnTo>
                  <a:lnTo>
                    <a:pt x="15110" y="4698"/>
                  </a:lnTo>
                  <a:lnTo>
                    <a:pt x="14339" y="4446"/>
                  </a:lnTo>
                  <a:lnTo>
                    <a:pt x="13893" y="4338"/>
                  </a:lnTo>
                  <a:lnTo>
                    <a:pt x="13487" y="4248"/>
                  </a:lnTo>
                  <a:lnTo>
                    <a:pt x="13021" y="4194"/>
                  </a:lnTo>
                  <a:lnTo>
                    <a:pt x="12554" y="4158"/>
                  </a:lnTo>
                  <a:lnTo>
                    <a:pt x="12068" y="4140"/>
                  </a:lnTo>
                  <a:lnTo>
                    <a:pt x="11703" y="4158"/>
                  </a:lnTo>
                  <a:lnTo>
                    <a:pt x="11337" y="4194"/>
                  </a:lnTo>
                  <a:lnTo>
                    <a:pt x="10993" y="4230"/>
                  </a:lnTo>
                  <a:lnTo>
                    <a:pt x="10648" y="4302"/>
                  </a:lnTo>
                  <a:lnTo>
                    <a:pt x="10323" y="4356"/>
                  </a:lnTo>
                  <a:lnTo>
                    <a:pt x="9999" y="4446"/>
                  </a:lnTo>
                  <a:lnTo>
                    <a:pt x="9695" y="4554"/>
                  </a:lnTo>
                  <a:lnTo>
                    <a:pt x="9370" y="4680"/>
                  </a:lnTo>
                  <a:lnTo>
                    <a:pt x="9086" y="4806"/>
                  </a:lnTo>
                  <a:lnTo>
                    <a:pt x="8782" y="4968"/>
                  </a:lnTo>
                  <a:lnTo>
                    <a:pt x="8498" y="5112"/>
                  </a:lnTo>
                  <a:lnTo>
                    <a:pt x="8234" y="5274"/>
                  </a:lnTo>
                  <a:lnTo>
                    <a:pt x="7971" y="5472"/>
                  </a:lnTo>
                  <a:lnTo>
                    <a:pt x="7727" y="5670"/>
                  </a:lnTo>
                  <a:lnTo>
                    <a:pt x="7241" y="6102"/>
                  </a:lnTo>
                  <a:lnTo>
                    <a:pt x="7017" y="6336"/>
                  </a:lnTo>
                  <a:lnTo>
                    <a:pt x="6835" y="6570"/>
                  </a:lnTo>
                  <a:lnTo>
                    <a:pt x="6632" y="6804"/>
                  </a:lnTo>
                  <a:lnTo>
                    <a:pt x="6450" y="7092"/>
                  </a:lnTo>
                  <a:lnTo>
                    <a:pt x="6267" y="7344"/>
                  </a:lnTo>
                  <a:lnTo>
                    <a:pt x="6125" y="7632"/>
                  </a:lnTo>
                  <a:lnTo>
                    <a:pt x="5983" y="7902"/>
                  </a:lnTo>
                  <a:lnTo>
                    <a:pt x="5841" y="8208"/>
                  </a:lnTo>
                  <a:lnTo>
                    <a:pt x="5740" y="8514"/>
                  </a:lnTo>
                  <a:lnTo>
                    <a:pt x="5638" y="8802"/>
                  </a:lnTo>
                  <a:lnTo>
                    <a:pt x="5537" y="9126"/>
                  </a:lnTo>
                  <a:lnTo>
                    <a:pt x="5415" y="9774"/>
                  </a:lnTo>
                  <a:lnTo>
                    <a:pt x="5375" y="10098"/>
                  </a:lnTo>
                  <a:lnTo>
                    <a:pt x="5354" y="10440"/>
                  </a:lnTo>
                  <a:lnTo>
                    <a:pt x="5354" y="11124"/>
                  </a:lnTo>
                  <a:lnTo>
                    <a:pt x="5375" y="11466"/>
                  </a:lnTo>
                  <a:lnTo>
                    <a:pt x="5415" y="11826"/>
                  </a:lnTo>
                  <a:lnTo>
                    <a:pt x="5476" y="12132"/>
                  </a:lnTo>
                  <a:lnTo>
                    <a:pt x="5537" y="12456"/>
                  </a:lnTo>
                  <a:lnTo>
                    <a:pt x="5638" y="12780"/>
                  </a:lnTo>
                  <a:lnTo>
                    <a:pt x="5740" y="13086"/>
                  </a:lnTo>
                  <a:lnTo>
                    <a:pt x="5861" y="13410"/>
                  </a:lnTo>
                  <a:lnTo>
                    <a:pt x="5983" y="13716"/>
                  </a:lnTo>
                  <a:lnTo>
                    <a:pt x="6125" y="13986"/>
                  </a:lnTo>
                  <a:lnTo>
                    <a:pt x="6287" y="14274"/>
                  </a:lnTo>
                  <a:lnTo>
                    <a:pt x="6652" y="14814"/>
                  </a:lnTo>
                  <a:lnTo>
                    <a:pt x="6855" y="15066"/>
                  </a:lnTo>
                  <a:lnTo>
                    <a:pt x="7078" y="15300"/>
                  </a:lnTo>
                  <a:lnTo>
                    <a:pt x="7281" y="15534"/>
                  </a:lnTo>
                  <a:lnTo>
                    <a:pt x="7768" y="15966"/>
                  </a:lnTo>
                  <a:lnTo>
                    <a:pt x="8032" y="16164"/>
                  </a:lnTo>
                  <a:lnTo>
                    <a:pt x="8315" y="16362"/>
                  </a:lnTo>
                  <a:lnTo>
                    <a:pt x="8599" y="16524"/>
                  </a:lnTo>
                  <a:lnTo>
                    <a:pt x="8883" y="16668"/>
                  </a:lnTo>
                  <a:lnTo>
                    <a:pt x="9188" y="16830"/>
                  </a:lnTo>
                  <a:lnTo>
                    <a:pt x="9492" y="16956"/>
                  </a:lnTo>
                  <a:lnTo>
                    <a:pt x="9837" y="17082"/>
                  </a:lnTo>
                  <a:lnTo>
                    <a:pt x="10141" y="17190"/>
                  </a:lnTo>
                  <a:lnTo>
                    <a:pt x="10486" y="17280"/>
                  </a:lnTo>
                  <a:lnTo>
                    <a:pt x="10851" y="17352"/>
                  </a:lnTo>
                  <a:lnTo>
                    <a:pt x="11216" y="17406"/>
                  </a:lnTo>
                  <a:lnTo>
                    <a:pt x="11946" y="17478"/>
                  </a:lnTo>
                  <a:lnTo>
                    <a:pt x="12331" y="17496"/>
                  </a:lnTo>
                  <a:lnTo>
                    <a:pt x="12798" y="17478"/>
                  </a:lnTo>
                  <a:lnTo>
                    <a:pt x="13244" y="17424"/>
                  </a:lnTo>
                  <a:lnTo>
                    <a:pt x="13690" y="17388"/>
                  </a:lnTo>
                  <a:lnTo>
                    <a:pt x="14096" y="17298"/>
                  </a:lnTo>
                  <a:lnTo>
                    <a:pt x="14501" y="17190"/>
                  </a:lnTo>
                  <a:lnTo>
                    <a:pt x="14887" y="17064"/>
                  </a:lnTo>
                  <a:lnTo>
                    <a:pt x="15292" y="16938"/>
                  </a:lnTo>
                  <a:lnTo>
                    <a:pt x="15678" y="16758"/>
                  </a:lnTo>
                  <a:lnTo>
                    <a:pt x="16043" y="16596"/>
                  </a:lnTo>
                  <a:lnTo>
                    <a:pt x="16388" y="16398"/>
                  </a:lnTo>
                  <a:lnTo>
                    <a:pt x="16732" y="16182"/>
                  </a:lnTo>
                  <a:lnTo>
                    <a:pt x="17422" y="15714"/>
                  </a:lnTo>
                  <a:lnTo>
                    <a:pt x="17746" y="15444"/>
                  </a:lnTo>
                  <a:lnTo>
                    <a:pt x="18375" y="14886"/>
                  </a:lnTo>
                  <a:lnTo>
                    <a:pt x="21600" y="17730"/>
                  </a:lnTo>
                  <a:lnTo>
                    <a:pt x="21174" y="18144"/>
                  </a:lnTo>
                  <a:lnTo>
                    <a:pt x="20282" y="18936"/>
                  </a:lnTo>
                  <a:lnTo>
                    <a:pt x="19795" y="19296"/>
                  </a:lnTo>
                  <a:lnTo>
                    <a:pt x="18781" y="19944"/>
                  </a:lnTo>
                  <a:lnTo>
                    <a:pt x="18233" y="20250"/>
                  </a:lnTo>
                  <a:lnTo>
                    <a:pt x="17686" y="20520"/>
                  </a:lnTo>
                  <a:lnTo>
                    <a:pt x="17097" y="20754"/>
                  </a:lnTo>
                  <a:lnTo>
                    <a:pt x="16469" y="20970"/>
                  </a:lnTo>
                  <a:lnTo>
                    <a:pt x="15840" y="21168"/>
                  </a:lnTo>
                  <a:lnTo>
                    <a:pt x="15171" y="21312"/>
                  </a:lnTo>
                  <a:lnTo>
                    <a:pt x="14441" y="21456"/>
                  </a:lnTo>
                  <a:lnTo>
                    <a:pt x="13690" y="21528"/>
                  </a:lnTo>
                  <a:lnTo>
                    <a:pt x="12879" y="21582"/>
                  </a:lnTo>
                  <a:lnTo>
                    <a:pt x="12068"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5" name="Shape 215"/>
            <p:cNvSpPr/>
            <p:nvPr/>
          </p:nvSpPr>
          <p:spPr>
            <a:xfrm>
              <a:off x="684360" y="0"/>
              <a:ext cx="173183" cy="255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477" y="21600"/>
                  </a:lnTo>
                  <a:lnTo>
                    <a:pt x="8532" y="14848"/>
                  </a:lnTo>
                  <a:lnTo>
                    <a:pt x="5300" y="17131"/>
                  </a:lnTo>
                  <a:lnTo>
                    <a:pt x="5300" y="21600"/>
                  </a:lnTo>
                  <a:lnTo>
                    <a:pt x="0" y="21600"/>
                  </a:lnTo>
                  <a:lnTo>
                    <a:pt x="0" y="0"/>
                  </a:lnTo>
                  <a:lnTo>
                    <a:pt x="5300" y="0"/>
                  </a:lnTo>
                  <a:lnTo>
                    <a:pt x="5300" y="12906"/>
                  </a:lnTo>
                  <a:lnTo>
                    <a:pt x="14875" y="5977"/>
                  </a:lnTo>
                  <a:lnTo>
                    <a:pt x="21319" y="5977"/>
                  </a:lnTo>
                  <a:lnTo>
                    <a:pt x="12125" y="12335"/>
                  </a:lnTo>
                  <a:lnTo>
                    <a:pt x="2160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6" name="Shape 216"/>
            <p:cNvSpPr/>
            <p:nvPr/>
          </p:nvSpPr>
          <p:spPr>
            <a:xfrm>
              <a:off x="880397" y="0"/>
              <a:ext cx="191854"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3" y="8613"/>
                  </a:moveTo>
                  <a:lnTo>
                    <a:pt x="10156" y="8640"/>
                  </a:lnTo>
                  <a:lnTo>
                    <a:pt x="9848" y="8680"/>
                  </a:lnTo>
                  <a:lnTo>
                    <a:pt x="9576" y="8707"/>
                  </a:lnTo>
                  <a:lnTo>
                    <a:pt x="9268" y="8760"/>
                  </a:lnTo>
                  <a:lnTo>
                    <a:pt x="8995" y="8814"/>
                  </a:lnTo>
                  <a:lnTo>
                    <a:pt x="8705" y="8881"/>
                  </a:lnTo>
                  <a:lnTo>
                    <a:pt x="8451" y="8974"/>
                  </a:lnTo>
                  <a:lnTo>
                    <a:pt x="8161" y="9055"/>
                  </a:lnTo>
                  <a:lnTo>
                    <a:pt x="7907" y="9175"/>
                  </a:lnTo>
                  <a:lnTo>
                    <a:pt x="7399" y="9389"/>
                  </a:lnTo>
                  <a:lnTo>
                    <a:pt x="7164" y="9523"/>
                  </a:lnTo>
                  <a:lnTo>
                    <a:pt x="6928" y="9670"/>
                  </a:lnTo>
                  <a:lnTo>
                    <a:pt x="6710" y="9804"/>
                  </a:lnTo>
                  <a:lnTo>
                    <a:pt x="6493" y="9964"/>
                  </a:lnTo>
                  <a:lnTo>
                    <a:pt x="6275" y="10138"/>
                  </a:lnTo>
                  <a:lnTo>
                    <a:pt x="6112" y="10298"/>
                  </a:lnTo>
                  <a:lnTo>
                    <a:pt x="5912" y="10499"/>
                  </a:lnTo>
                  <a:lnTo>
                    <a:pt x="5731" y="10686"/>
                  </a:lnTo>
                  <a:lnTo>
                    <a:pt x="5586" y="10874"/>
                  </a:lnTo>
                  <a:lnTo>
                    <a:pt x="5441" y="11088"/>
                  </a:lnTo>
                  <a:lnTo>
                    <a:pt x="5278" y="11315"/>
                  </a:lnTo>
                  <a:lnTo>
                    <a:pt x="5151" y="11529"/>
                  </a:lnTo>
                  <a:lnTo>
                    <a:pt x="5042" y="11756"/>
                  </a:lnTo>
                  <a:lnTo>
                    <a:pt x="4951" y="11997"/>
                  </a:lnTo>
                  <a:lnTo>
                    <a:pt x="4879" y="12251"/>
                  </a:lnTo>
                  <a:lnTo>
                    <a:pt x="4788" y="12492"/>
                  </a:lnTo>
                  <a:lnTo>
                    <a:pt x="4752" y="12759"/>
                  </a:lnTo>
                  <a:lnTo>
                    <a:pt x="4697" y="13013"/>
                  </a:lnTo>
                  <a:lnTo>
                    <a:pt x="4661" y="13575"/>
                  </a:lnTo>
                  <a:lnTo>
                    <a:pt x="4679" y="13856"/>
                  </a:lnTo>
                  <a:lnTo>
                    <a:pt x="4697" y="14124"/>
                  </a:lnTo>
                  <a:lnTo>
                    <a:pt x="4752" y="14391"/>
                  </a:lnTo>
                  <a:lnTo>
                    <a:pt x="4788" y="14645"/>
                  </a:lnTo>
                  <a:lnTo>
                    <a:pt x="4879" y="14899"/>
                  </a:lnTo>
                  <a:lnTo>
                    <a:pt x="4951" y="15140"/>
                  </a:lnTo>
                  <a:lnTo>
                    <a:pt x="5042" y="15381"/>
                  </a:lnTo>
                  <a:lnTo>
                    <a:pt x="5151" y="15608"/>
                  </a:lnTo>
                  <a:lnTo>
                    <a:pt x="5278" y="15836"/>
                  </a:lnTo>
                  <a:lnTo>
                    <a:pt x="5441" y="16050"/>
                  </a:lnTo>
                  <a:lnTo>
                    <a:pt x="5586" y="16264"/>
                  </a:lnTo>
                  <a:lnTo>
                    <a:pt x="5731" y="16451"/>
                  </a:lnTo>
                  <a:lnTo>
                    <a:pt x="5912" y="16651"/>
                  </a:lnTo>
                  <a:lnTo>
                    <a:pt x="6112" y="16839"/>
                  </a:lnTo>
                  <a:lnTo>
                    <a:pt x="6275" y="17013"/>
                  </a:lnTo>
                  <a:lnTo>
                    <a:pt x="6710" y="17333"/>
                  </a:lnTo>
                  <a:lnTo>
                    <a:pt x="6928" y="17481"/>
                  </a:lnTo>
                  <a:lnTo>
                    <a:pt x="7399" y="17748"/>
                  </a:lnTo>
                  <a:lnTo>
                    <a:pt x="7653" y="17882"/>
                  </a:lnTo>
                  <a:lnTo>
                    <a:pt x="7907" y="17989"/>
                  </a:lnTo>
                  <a:lnTo>
                    <a:pt x="8161" y="18082"/>
                  </a:lnTo>
                  <a:lnTo>
                    <a:pt x="8451" y="18176"/>
                  </a:lnTo>
                  <a:lnTo>
                    <a:pt x="8705" y="18256"/>
                  </a:lnTo>
                  <a:lnTo>
                    <a:pt x="8995" y="18323"/>
                  </a:lnTo>
                  <a:lnTo>
                    <a:pt x="9268" y="18390"/>
                  </a:lnTo>
                  <a:lnTo>
                    <a:pt x="9576" y="18430"/>
                  </a:lnTo>
                  <a:lnTo>
                    <a:pt x="9848" y="18484"/>
                  </a:lnTo>
                  <a:lnTo>
                    <a:pt x="10773" y="18524"/>
                  </a:lnTo>
                  <a:lnTo>
                    <a:pt x="11063" y="18524"/>
                  </a:lnTo>
                  <a:lnTo>
                    <a:pt x="11371" y="18497"/>
                  </a:lnTo>
                  <a:lnTo>
                    <a:pt x="11661" y="18484"/>
                  </a:lnTo>
                  <a:lnTo>
                    <a:pt x="11952" y="18430"/>
                  </a:lnTo>
                  <a:lnTo>
                    <a:pt x="12242" y="18390"/>
                  </a:lnTo>
                  <a:lnTo>
                    <a:pt x="12514" y="18337"/>
                  </a:lnTo>
                  <a:lnTo>
                    <a:pt x="12804" y="18256"/>
                  </a:lnTo>
                  <a:lnTo>
                    <a:pt x="13058" y="18176"/>
                  </a:lnTo>
                  <a:lnTo>
                    <a:pt x="13348" y="18096"/>
                  </a:lnTo>
                  <a:lnTo>
                    <a:pt x="13602" y="18002"/>
                  </a:lnTo>
                  <a:lnTo>
                    <a:pt x="13838" y="17895"/>
                  </a:lnTo>
                  <a:lnTo>
                    <a:pt x="14074" y="17761"/>
                  </a:lnTo>
                  <a:lnTo>
                    <a:pt x="14309" y="17641"/>
                  </a:lnTo>
                  <a:lnTo>
                    <a:pt x="14527" y="17507"/>
                  </a:lnTo>
                  <a:lnTo>
                    <a:pt x="14745" y="17347"/>
                  </a:lnTo>
                  <a:lnTo>
                    <a:pt x="14962" y="17200"/>
                  </a:lnTo>
                  <a:lnTo>
                    <a:pt x="15361" y="16852"/>
                  </a:lnTo>
                  <a:lnTo>
                    <a:pt x="15524" y="16678"/>
                  </a:lnTo>
                  <a:lnTo>
                    <a:pt x="15706" y="16491"/>
                  </a:lnTo>
                  <a:lnTo>
                    <a:pt x="15851" y="16290"/>
                  </a:lnTo>
                  <a:lnTo>
                    <a:pt x="16014" y="16090"/>
                  </a:lnTo>
                  <a:lnTo>
                    <a:pt x="16141" y="15862"/>
                  </a:lnTo>
                  <a:lnTo>
                    <a:pt x="16250" y="15635"/>
                  </a:lnTo>
                  <a:lnTo>
                    <a:pt x="16359" y="15421"/>
                  </a:lnTo>
                  <a:lnTo>
                    <a:pt x="16468" y="15180"/>
                  </a:lnTo>
                  <a:lnTo>
                    <a:pt x="16522" y="14926"/>
                  </a:lnTo>
                  <a:lnTo>
                    <a:pt x="16594" y="14659"/>
                  </a:lnTo>
                  <a:lnTo>
                    <a:pt x="16649" y="14404"/>
                  </a:lnTo>
                  <a:lnTo>
                    <a:pt x="16703" y="14137"/>
                  </a:lnTo>
                  <a:lnTo>
                    <a:pt x="16721" y="13869"/>
                  </a:lnTo>
                  <a:lnTo>
                    <a:pt x="16721" y="13294"/>
                  </a:lnTo>
                  <a:lnTo>
                    <a:pt x="16703" y="13013"/>
                  </a:lnTo>
                  <a:lnTo>
                    <a:pt x="16649" y="12746"/>
                  </a:lnTo>
                  <a:lnTo>
                    <a:pt x="16594" y="12492"/>
                  </a:lnTo>
                  <a:lnTo>
                    <a:pt x="16522" y="12238"/>
                  </a:lnTo>
                  <a:lnTo>
                    <a:pt x="16431" y="11997"/>
                  </a:lnTo>
                  <a:lnTo>
                    <a:pt x="16359" y="11756"/>
                  </a:lnTo>
                  <a:lnTo>
                    <a:pt x="16250" y="11516"/>
                  </a:lnTo>
                  <a:lnTo>
                    <a:pt x="16123" y="11288"/>
                  </a:lnTo>
                  <a:lnTo>
                    <a:pt x="15978" y="11088"/>
                  </a:lnTo>
                  <a:lnTo>
                    <a:pt x="15851" y="10874"/>
                  </a:lnTo>
                  <a:lnTo>
                    <a:pt x="15688" y="10673"/>
                  </a:lnTo>
                  <a:lnTo>
                    <a:pt x="15524" y="10486"/>
                  </a:lnTo>
                  <a:lnTo>
                    <a:pt x="15343" y="10298"/>
                  </a:lnTo>
                  <a:lnTo>
                    <a:pt x="15162" y="10125"/>
                  </a:lnTo>
                  <a:lnTo>
                    <a:pt x="14944" y="9964"/>
                  </a:lnTo>
                  <a:lnTo>
                    <a:pt x="14745" y="9804"/>
                  </a:lnTo>
                  <a:lnTo>
                    <a:pt x="14527" y="9643"/>
                  </a:lnTo>
                  <a:lnTo>
                    <a:pt x="14291" y="9523"/>
                  </a:lnTo>
                  <a:lnTo>
                    <a:pt x="14055" y="9389"/>
                  </a:lnTo>
                  <a:lnTo>
                    <a:pt x="13584" y="9148"/>
                  </a:lnTo>
                  <a:lnTo>
                    <a:pt x="13312" y="9055"/>
                  </a:lnTo>
                  <a:lnTo>
                    <a:pt x="13058" y="8961"/>
                  </a:lnTo>
                  <a:lnTo>
                    <a:pt x="12786" y="8881"/>
                  </a:lnTo>
                  <a:lnTo>
                    <a:pt x="12514" y="8814"/>
                  </a:lnTo>
                  <a:lnTo>
                    <a:pt x="12242" y="8760"/>
                  </a:lnTo>
                  <a:lnTo>
                    <a:pt x="11934" y="8707"/>
                  </a:lnTo>
                  <a:lnTo>
                    <a:pt x="11661" y="8680"/>
                  </a:lnTo>
                  <a:lnTo>
                    <a:pt x="11353" y="8640"/>
                  </a:lnTo>
                  <a:lnTo>
                    <a:pt x="10773" y="8613"/>
                  </a:lnTo>
                  <a:close/>
                  <a:moveTo>
                    <a:pt x="11861" y="21600"/>
                  </a:moveTo>
                  <a:lnTo>
                    <a:pt x="11244" y="21587"/>
                  </a:lnTo>
                  <a:lnTo>
                    <a:pt x="10628" y="21533"/>
                  </a:lnTo>
                  <a:lnTo>
                    <a:pt x="10047" y="21466"/>
                  </a:lnTo>
                  <a:lnTo>
                    <a:pt x="9503" y="21373"/>
                  </a:lnTo>
                  <a:lnTo>
                    <a:pt x="8995" y="21252"/>
                  </a:lnTo>
                  <a:lnTo>
                    <a:pt x="8488" y="21105"/>
                  </a:lnTo>
                  <a:lnTo>
                    <a:pt x="8034" y="20945"/>
                  </a:lnTo>
                  <a:lnTo>
                    <a:pt x="7581" y="20771"/>
                  </a:lnTo>
                  <a:lnTo>
                    <a:pt x="7164" y="20570"/>
                  </a:lnTo>
                  <a:lnTo>
                    <a:pt x="6765" y="20370"/>
                  </a:lnTo>
                  <a:lnTo>
                    <a:pt x="6384" y="20142"/>
                  </a:lnTo>
                  <a:lnTo>
                    <a:pt x="6021" y="19901"/>
                  </a:lnTo>
                  <a:lnTo>
                    <a:pt x="5695" y="19661"/>
                  </a:lnTo>
                  <a:lnTo>
                    <a:pt x="5368" y="19407"/>
                  </a:lnTo>
                  <a:lnTo>
                    <a:pt x="5060" y="19139"/>
                  </a:lnTo>
                  <a:lnTo>
                    <a:pt x="4788" y="18885"/>
                  </a:lnTo>
                  <a:lnTo>
                    <a:pt x="4788" y="21266"/>
                  </a:lnTo>
                  <a:lnTo>
                    <a:pt x="0" y="21266"/>
                  </a:lnTo>
                  <a:lnTo>
                    <a:pt x="0" y="0"/>
                  </a:lnTo>
                  <a:lnTo>
                    <a:pt x="4788" y="0"/>
                  </a:lnTo>
                  <a:lnTo>
                    <a:pt x="4788" y="8453"/>
                  </a:lnTo>
                  <a:lnTo>
                    <a:pt x="5096" y="8145"/>
                  </a:lnTo>
                  <a:lnTo>
                    <a:pt x="5386" y="7864"/>
                  </a:lnTo>
                  <a:lnTo>
                    <a:pt x="5713" y="7583"/>
                  </a:lnTo>
                  <a:lnTo>
                    <a:pt x="6057" y="7316"/>
                  </a:lnTo>
                  <a:lnTo>
                    <a:pt x="6438" y="7062"/>
                  </a:lnTo>
                  <a:lnTo>
                    <a:pt x="6819" y="6821"/>
                  </a:lnTo>
                  <a:lnTo>
                    <a:pt x="7218" y="6594"/>
                  </a:lnTo>
                  <a:lnTo>
                    <a:pt x="7653" y="6406"/>
                  </a:lnTo>
                  <a:lnTo>
                    <a:pt x="8071" y="6219"/>
                  </a:lnTo>
                  <a:lnTo>
                    <a:pt x="8560" y="6059"/>
                  </a:lnTo>
                  <a:lnTo>
                    <a:pt x="9032" y="5912"/>
                  </a:lnTo>
                  <a:lnTo>
                    <a:pt x="9558" y="5778"/>
                  </a:lnTo>
                  <a:lnTo>
                    <a:pt x="10102" y="5684"/>
                  </a:lnTo>
                  <a:lnTo>
                    <a:pt x="10664" y="5617"/>
                  </a:lnTo>
                  <a:lnTo>
                    <a:pt x="11244" y="5577"/>
                  </a:lnTo>
                  <a:lnTo>
                    <a:pt x="11861" y="5564"/>
                  </a:lnTo>
                  <a:lnTo>
                    <a:pt x="12332" y="5577"/>
                  </a:lnTo>
                  <a:lnTo>
                    <a:pt x="12786" y="5591"/>
                  </a:lnTo>
                  <a:lnTo>
                    <a:pt x="13239" y="5644"/>
                  </a:lnTo>
                  <a:lnTo>
                    <a:pt x="13693" y="5684"/>
                  </a:lnTo>
                  <a:lnTo>
                    <a:pt x="14146" y="5764"/>
                  </a:lnTo>
                  <a:lnTo>
                    <a:pt x="14599" y="5858"/>
                  </a:lnTo>
                  <a:lnTo>
                    <a:pt x="15035" y="5978"/>
                  </a:lnTo>
                  <a:lnTo>
                    <a:pt x="15470" y="6085"/>
                  </a:lnTo>
                  <a:lnTo>
                    <a:pt x="15905" y="6233"/>
                  </a:lnTo>
                  <a:lnTo>
                    <a:pt x="16304" y="6393"/>
                  </a:lnTo>
                  <a:lnTo>
                    <a:pt x="16721" y="6554"/>
                  </a:lnTo>
                  <a:lnTo>
                    <a:pt x="17102" y="6741"/>
                  </a:lnTo>
                  <a:lnTo>
                    <a:pt x="17501" y="6955"/>
                  </a:lnTo>
                  <a:lnTo>
                    <a:pt x="17864" y="7155"/>
                  </a:lnTo>
                  <a:lnTo>
                    <a:pt x="18245" y="7396"/>
                  </a:lnTo>
                  <a:lnTo>
                    <a:pt x="18589" y="7637"/>
                  </a:lnTo>
                  <a:lnTo>
                    <a:pt x="18916" y="7904"/>
                  </a:lnTo>
                  <a:lnTo>
                    <a:pt x="19242" y="8185"/>
                  </a:lnTo>
                  <a:lnTo>
                    <a:pt x="19532" y="8480"/>
                  </a:lnTo>
                  <a:lnTo>
                    <a:pt x="19823" y="8787"/>
                  </a:lnTo>
                  <a:lnTo>
                    <a:pt x="20077" y="9108"/>
                  </a:lnTo>
                  <a:lnTo>
                    <a:pt x="20312" y="9442"/>
                  </a:lnTo>
                  <a:lnTo>
                    <a:pt x="20548" y="9790"/>
                  </a:lnTo>
                  <a:lnTo>
                    <a:pt x="20947" y="10539"/>
                  </a:lnTo>
                  <a:lnTo>
                    <a:pt x="21110" y="10927"/>
                  </a:lnTo>
                  <a:lnTo>
                    <a:pt x="21255" y="11342"/>
                  </a:lnTo>
                  <a:lnTo>
                    <a:pt x="21382" y="11756"/>
                  </a:lnTo>
                  <a:lnTo>
                    <a:pt x="21473" y="12184"/>
                  </a:lnTo>
                  <a:lnTo>
                    <a:pt x="21527" y="12639"/>
                  </a:lnTo>
                  <a:lnTo>
                    <a:pt x="21564" y="13094"/>
                  </a:lnTo>
                  <a:lnTo>
                    <a:pt x="21600" y="13575"/>
                  </a:lnTo>
                  <a:lnTo>
                    <a:pt x="21564" y="14043"/>
                  </a:lnTo>
                  <a:lnTo>
                    <a:pt x="21527" y="14498"/>
                  </a:lnTo>
                  <a:lnTo>
                    <a:pt x="21473" y="14953"/>
                  </a:lnTo>
                  <a:lnTo>
                    <a:pt x="21382" y="15394"/>
                  </a:lnTo>
                  <a:lnTo>
                    <a:pt x="21255" y="15809"/>
                  </a:lnTo>
                  <a:lnTo>
                    <a:pt x="21110" y="16210"/>
                  </a:lnTo>
                  <a:lnTo>
                    <a:pt x="20947" y="16611"/>
                  </a:lnTo>
                  <a:lnTo>
                    <a:pt x="20766" y="16999"/>
                  </a:lnTo>
                  <a:lnTo>
                    <a:pt x="20330" y="17695"/>
                  </a:lnTo>
                  <a:lnTo>
                    <a:pt x="20077" y="18029"/>
                  </a:lnTo>
                  <a:lnTo>
                    <a:pt x="19823" y="18377"/>
                  </a:lnTo>
                  <a:lnTo>
                    <a:pt x="19242" y="18965"/>
                  </a:lnTo>
                  <a:lnTo>
                    <a:pt x="18934" y="19246"/>
                  </a:lnTo>
                  <a:lnTo>
                    <a:pt x="18245" y="19754"/>
                  </a:lnTo>
                  <a:lnTo>
                    <a:pt x="17882" y="19982"/>
                  </a:lnTo>
                  <a:lnTo>
                    <a:pt x="17501" y="20209"/>
                  </a:lnTo>
                  <a:lnTo>
                    <a:pt x="17139" y="20396"/>
                  </a:lnTo>
                  <a:lnTo>
                    <a:pt x="16721" y="20597"/>
                  </a:lnTo>
                  <a:lnTo>
                    <a:pt x="16322" y="20771"/>
                  </a:lnTo>
                  <a:lnTo>
                    <a:pt x="15905" y="20931"/>
                  </a:lnTo>
                  <a:lnTo>
                    <a:pt x="15488" y="21052"/>
                  </a:lnTo>
                  <a:lnTo>
                    <a:pt x="15053" y="21185"/>
                  </a:lnTo>
                  <a:lnTo>
                    <a:pt x="14599" y="21292"/>
                  </a:lnTo>
                  <a:lnTo>
                    <a:pt x="14164" y="21373"/>
                  </a:lnTo>
                  <a:lnTo>
                    <a:pt x="13711" y="21453"/>
                  </a:lnTo>
                  <a:lnTo>
                    <a:pt x="13257" y="21520"/>
                  </a:lnTo>
                  <a:lnTo>
                    <a:pt x="12804" y="21547"/>
                  </a:lnTo>
                  <a:lnTo>
                    <a:pt x="12332" y="21587"/>
                  </a:lnTo>
                  <a:lnTo>
                    <a:pt x="11861"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7" name="Shape 217"/>
            <p:cNvSpPr/>
            <p:nvPr/>
          </p:nvSpPr>
          <p:spPr>
            <a:xfrm>
              <a:off x="1088023" y="66955"/>
              <a:ext cx="197326"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0" y="4140"/>
                  </a:moveTo>
                  <a:lnTo>
                    <a:pt x="10395" y="4158"/>
                  </a:lnTo>
                  <a:lnTo>
                    <a:pt x="10042" y="4194"/>
                  </a:lnTo>
                  <a:lnTo>
                    <a:pt x="9708" y="4230"/>
                  </a:lnTo>
                  <a:lnTo>
                    <a:pt x="9391" y="4302"/>
                  </a:lnTo>
                  <a:lnTo>
                    <a:pt x="9091" y="4356"/>
                  </a:lnTo>
                  <a:lnTo>
                    <a:pt x="8792" y="4446"/>
                  </a:lnTo>
                  <a:lnTo>
                    <a:pt x="8492" y="4554"/>
                  </a:lnTo>
                  <a:lnTo>
                    <a:pt x="8192" y="4680"/>
                  </a:lnTo>
                  <a:lnTo>
                    <a:pt x="7928" y="4806"/>
                  </a:lnTo>
                  <a:lnTo>
                    <a:pt x="7682" y="4968"/>
                  </a:lnTo>
                  <a:lnTo>
                    <a:pt x="7417" y="5112"/>
                  </a:lnTo>
                  <a:lnTo>
                    <a:pt x="7171" y="5274"/>
                  </a:lnTo>
                  <a:lnTo>
                    <a:pt x="6713" y="5670"/>
                  </a:lnTo>
                  <a:lnTo>
                    <a:pt x="6290" y="6102"/>
                  </a:lnTo>
                  <a:lnTo>
                    <a:pt x="5902" y="6570"/>
                  </a:lnTo>
                  <a:lnTo>
                    <a:pt x="5744" y="6804"/>
                  </a:lnTo>
                  <a:lnTo>
                    <a:pt x="5567" y="7092"/>
                  </a:lnTo>
                  <a:lnTo>
                    <a:pt x="5426" y="7344"/>
                  </a:lnTo>
                  <a:lnTo>
                    <a:pt x="5303" y="7632"/>
                  </a:lnTo>
                  <a:lnTo>
                    <a:pt x="5162" y="7902"/>
                  </a:lnTo>
                  <a:lnTo>
                    <a:pt x="4951" y="8514"/>
                  </a:lnTo>
                  <a:lnTo>
                    <a:pt x="4880" y="8802"/>
                  </a:lnTo>
                  <a:lnTo>
                    <a:pt x="4792" y="9126"/>
                  </a:lnTo>
                  <a:lnTo>
                    <a:pt x="4722" y="9450"/>
                  </a:lnTo>
                  <a:lnTo>
                    <a:pt x="4686" y="9774"/>
                  </a:lnTo>
                  <a:lnTo>
                    <a:pt x="4669" y="10098"/>
                  </a:lnTo>
                  <a:lnTo>
                    <a:pt x="4651" y="10440"/>
                  </a:lnTo>
                  <a:lnTo>
                    <a:pt x="4616" y="10782"/>
                  </a:lnTo>
                  <a:lnTo>
                    <a:pt x="4651" y="11124"/>
                  </a:lnTo>
                  <a:lnTo>
                    <a:pt x="4669" y="11466"/>
                  </a:lnTo>
                  <a:lnTo>
                    <a:pt x="4686" y="11790"/>
                  </a:lnTo>
                  <a:lnTo>
                    <a:pt x="4757" y="12114"/>
                  </a:lnTo>
                  <a:lnTo>
                    <a:pt x="4810" y="12438"/>
                  </a:lnTo>
                  <a:lnTo>
                    <a:pt x="4986" y="13086"/>
                  </a:lnTo>
                  <a:lnTo>
                    <a:pt x="5092" y="13392"/>
                  </a:lnTo>
                  <a:lnTo>
                    <a:pt x="5338" y="13968"/>
                  </a:lnTo>
                  <a:lnTo>
                    <a:pt x="5479" y="14256"/>
                  </a:lnTo>
                  <a:lnTo>
                    <a:pt x="5638" y="14526"/>
                  </a:lnTo>
                  <a:lnTo>
                    <a:pt x="5796" y="14778"/>
                  </a:lnTo>
                  <a:lnTo>
                    <a:pt x="5973" y="15048"/>
                  </a:lnTo>
                  <a:lnTo>
                    <a:pt x="6360" y="15516"/>
                  </a:lnTo>
                  <a:lnTo>
                    <a:pt x="6783" y="15948"/>
                  </a:lnTo>
                  <a:lnTo>
                    <a:pt x="7012" y="16164"/>
                  </a:lnTo>
                  <a:lnTo>
                    <a:pt x="7276" y="16326"/>
                  </a:lnTo>
                  <a:lnTo>
                    <a:pt x="7505" y="16506"/>
                  </a:lnTo>
                  <a:lnTo>
                    <a:pt x="7770" y="16668"/>
                  </a:lnTo>
                  <a:lnTo>
                    <a:pt x="8052" y="16830"/>
                  </a:lnTo>
                  <a:lnTo>
                    <a:pt x="8333" y="16956"/>
                  </a:lnTo>
                  <a:lnTo>
                    <a:pt x="8598" y="17082"/>
                  </a:lnTo>
                  <a:lnTo>
                    <a:pt x="8897" y="17190"/>
                  </a:lnTo>
                  <a:lnTo>
                    <a:pt x="9197" y="17280"/>
                  </a:lnTo>
                  <a:lnTo>
                    <a:pt x="9496" y="17352"/>
                  </a:lnTo>
                  <a:lnTo>
                    <a:pt x="9813" y="17406"/>
                  </a:lnTo>
                  <a:lnTo>
                    <a:pt x="10131" y="17442"/>
                  </a:lnTo>
                  <a:lnTo>
                    <a:pt x="10465" y="17478"/>
                  </a:lnTo>
                  <a:lnTo>
                    <a:pt x="10800" y="17496"/>
                  </a:lnTo>
                  <a:lnTo>
                    <a:pt x="11170" y="17478"/>
                  </a:lnTo>
                  <a:lnTo>
                    <a:pt x="11839" y="17406"/>
                  </a:lnTo>
                  <a:lnTo>
                    <a:pt x="12157" y="17352"/>
                  </a:lnTo>
                  <a:lnTo>
                    <a:pt x="12474" y="17280"/>
                  </a:lnTo>
                  <a:lnTo>
                    <a:pt x="12773" y="17190"/>
                  </a:lnTo>
                  <a:lnTo>
                    <a:pt x="13055" y="17082"/>
                  </a:lnTo>
                  <a:lnTo>
                    <a:pt x="13355" y="16956"/>
                  </a:lnTo>
                  <a:lnTo>
                    <a:pt x="13637" y="16830"/>
                  </a:lnTo>
                  <a:lnTo>
                    <a:pt x="13901" y="16668"/>
                  </a:lnTo>
                  <a:lnTo>
                    <a:pt x="14147" y="16524"/>
                  </a:lnTo>
                  <a:lnTo>
                    <a:pt x="14412" y="16362"/>
                  </a:lnTo>
                  <a:lnTo>
                    <a:pt x="14870" y="15966"/>
                  </a:lnTo>
                  <a:lnTo>
                    <a:pt x="15293" y="15534"/>
                  </a:lnTo>
                  <a:lnTo>
                    <a:pt x="15486" y="15318"/>
                  </a:lnTo>
                  <a:lnTo>
                    <a:pt x="15663" y="15066"/>
                  </a:lnTo>
                  <a:lnTo>
                    <a:pt x="15839" y="14832"/>
                  </a:lnTo>
                  <a:lnTo>
                    <a:pt x="16156" y="14292"/>
                  </a:lnTo>
                  <a:lnTo>
                    <a:pt x="16279" y="14004"/>
                  </a:lnTo>
                  <a:lnTo>
                    <a:pt x="16403" y="13734"/>
                  </a:lnTo>
                  <a:lnTo>
                    <a:pt x="16526" y="13428"/>
                  </a:lnTo>
                  <a:lnTo>
                    <a:pt x="16614" y="13122"/>
                  </a:lnTo>
                  <a:lnTo>
                    <a:pt x="16702" y="12834"/>
                  </a:lnTo>
                  <a:lnTo>
                    <a:pt x="16790" y="12510"/>
                  </a:lnTo>
                  <a:lnTo>
                    <a:pt x="16896" y="11862"/>
                  </a:lnTo>
                  <a:lnTo>
                    <a:pt x="16931" y="11538"/>
                  </a:lnTo>
                  <a:lnTo>
                    <a:pt x="16949" y="11196"/>
                  </a:lnTo>
                  <a:lnTo>
                    <a:pt x="16949" y="10530"/>
                  </a:lnTo>
                  <a:lnTo>
                    <a:pt x="16931" y="10188"/>
                  </a:lnTo>
                  <a:lnTo>
                    <a:pt x="16896" y="9846"/>
                  </a:lnTo>
                  <a:lnTo>
                    <a:pt x="16755" y="9198"/>
                  </a:lnTo>
                  <a:lnTo>
                    <a:pt x="16702" y="8874"/>
                  </a:lnTo>
                  <a:lnTo>
                    <a:pt x="16596" y="8568"/>
                  </a:lnTo>
                  <a:lnTo>
                    <a:pt x="16491" y="8244"/>
                  </a:lnTo>
                  <a:lnTo>
                    <a:pt x="16385" y="7974"/>
                  </a:lnTo>
                  <a:lnTo>
                    <a:pt x="16244" y="7668"/>
                  </a:lnTo>
                  <a:lnTo>
                    <a:pt x="16103" y="7398"/>
                  </a:lnTo>
                  <a:lnTo>
                    <a:pt x="15945" y="7110"/>
                  </a:lnTo>
                  <a:lnTo>
                    <a:pt x="15768" y="6858"/>
                  </a:lnTo>
                  <a:lnTo>
                    <a:pt x="15610" y="6588"/>
                  </a:lnTo>
                  <a:lnTo>
                    <a:pt x="15416" y="6354"/>
                  </a:lnTo>
                  <a:lnTo>
                    <a:pt x="15205" y="6120"/>
                  </a:lnTo>
                  <a:lnTo>
                    <a:pt x="14782" y="5688"/>
                  </a:lnTo>
                  <a:lnTo>
                    <a:pt x="14553" y="5490"/>
                  </a:lnTo>
                  <a:lnTo>
                    <a:pt x="14306" y="5310"/>
                  </a:lnTo>
                  <a:lnTo>
                    <a:pt x="14042" y="5130"/>
                  </a:lnTo>
                  <a:lnTo>
                    <a:pt x="13795" y="4968"/>
                  </a:lnTo>
                  <a:lnTo>
                    <a:pt x="13531" y="4806"/>
                  </a:lnTo>
                  <a:lnTo>
                    <a:pt x="13249" y="4680"/>
                  </a:lnTo>
                  <a:lnTo>
                    <a:pt x="12949" y="4554"/>
                  </a:lnTo>
                  <a:lnTo>
                    <a:pt x="12668" y="4446"/>
                  </a:lnTo>
                  <a:lnTo>
                    <a:pt x="12368" y="4356"/>
                  </a:lnTo>
                  <a:lnTo>
                    <a:pt x="12051" y="4302"/>
                  </a:lnTo>
                  <a:lnTo>
                    <a:pt x="11734" y="4230"/>
                  </a:lnTo>
                  <a:lnTo>
                    <a:pt x="11399" y="4194"/>
                  </a:lnTo>
                  <a:lnTo>
                    <a:pt x="11082" y="4158"/>
                  </a:lnTo>
                  <a:lnTo>
                    <a:pt x="10730" y="4140"/>
                  </a:lnTo>
                  <a:close/>
                  <a:moveTo>
                    <a:pt x="10730" y="21600"/>
                  </a:moveTo>
                  <a:lnTo>
                    <a:pt x="10148" y="21600"/>
                  </a:lnTo>
                  <a:lnTo>
                    <a:pt x="9584" y="21564"/>
                  </a:lnTo>
                  <a:lnTo>
                    <a:pt x="9038" y="21492"/>
                  </a:lnTo>
                  <a:lnTo>
                    <a:pt x="8492" y="21384"/>
                  </a:lnTo>
                  <a:lnTo>
                    <a:pt x="7963" y="21276"/>
                  </a:lnTo>
                  <a:lnTo>
                    <a:pt x="7435" y="21132"/>
                  </a:lnTo>
                  <a:lnTo>
                    <a:pt x="6942" y="20952"/>
                  </a:lnTo>
                  <a:lnTo>
                    <a:pt x="6448" y="20754"/>
                  </a:lnTo>
                  <a:lnTo>
                    <a:pt x="5973" y="20538"/>
                  </a:lnTo>
                  <a:lnTo>
                    <a:pt x="5515" y="20304"/>
                  </a:lnTo>
                  <a:lnTo>
                    <a:pt x="5039" y="20052"/>
                  </a:lnTo>
                  <a:lnTo>
                    <a:pt x="4193" y="19476"/>
                  </a:lnTo>
                  <a:lnTo>
                    <a:pt x="3806" y="19152"/>
                  </a:lnTo>
                  <a:lnTo>
                    <a:pt x="3400" y="18810"/>
                  </a:lnTo>
                  <a:lnTo>
                    <a:pt x="3048" y="18468"/>
                  </a:lnTo>
                  <a:lnTo>
                    <a:pt x="2678" y="18072"/>
                  </a:lnTo>
                  <a:lnTo>
                    <a:pt x="2343" y="17694"/>
                  </a:lnTo>
                  <a:lnTo>
                    <a:pt x="2061" y="17280"/>
                  </a:lnTo>
                  <a:lnTo>
                    <a:pt x="1762" y="16866"/>
                  </a:lnTo>
                  <a:lnTo>
                    <a:pt x="1480" y="16416"/>
                  </a:lnTo>
                  <a:lnTo>
                    <a:pt x="1233" y="15966"/>
                  </a:lnTo>
                  <a:lnTo>
                    <a:pt x="1004" y="15516"/>
                  </a:lnTo>
                  <a:lnTo>
                    <a:pt x="793" y="15048"/>
                  </a:lnTo>
                  <a:lnTo>
                    <a:pt x="599" y="14544"/>
                  </a:lnTo>
                  <a:lnTo>
                    <a:pt x="458" y="14058"/>
                  </a:lnTo>
                  <a:lnTo>
                    <a:pt x="176" y="13014"/>
                  </a:lnTo>
                  <a:lnTo>
                    <a:pt x="35" y="11970"/>
                  </a:lnTo>
                  <a:lnTo>
                    <a:pt x="0" y="11412"/>
                  </a:lnTo>
                  <a:lnTo>
                    <a:pt x="0" y="10314"/>
                  </a:lnTo>
                  <a:lnTo>
                    <a:pt x="35" y="9756"/>
                  </a:lnTo>
                  <a:lnTo>
                    <a:pt x="106" y="9216"/>
                  </a:lnTo>
                  <a:lnTo>
                    <a:pt x="211" y="8676"/>
                  </a:lnTo>
                  <a:lnTo>
                    <a:pt x="317" y="8172"/>
                  </a:lnTo>
                  <a:lnTo>
                    <a:pt x="599" y="7128"/>
                  </a:lnTo>
                  <a:lnTo>
                    <a:pt x="793" y="6660"/>
                  </a:lnTo>
                  <a:lnTo>
                    <a:pt x="1004" y="6156"/>
                  </a:lnTo>
                  <a:lnTo>
                    <a:pt x="1233" y="5688"/>
                  </a:lnTo>
                  <a:lnTo>
                    <a:pt x="1480" y="5238"/>
                  </a:lnTo>
                  <a:lnTo>
                    <a:pt x="1762" y="4806"/>
                  </a:lnTo>
                  <a:lnTo>
                    <a:pt x="2061" y="4374"/>
                  </a:lnTo>
                  <a:lnTo>
                    <a:pt x="2378" y="3978"/>
                  </a:lnTo>
                  <a:lnTo>
                    <a:pt x="2713" y="3564"/>
                  </a:lnTo>
                  <a:lnTo>
                    <a:pt x="3436" y="2826"/>
                  </a:lnTo>
                  <a:lnTo>
                    <a:pt x="3823" y="2484"/>
                  </a:lnTo>
                  <a:lnTo>
                    <a:pt x="4228" y="2160"/>
                  </a:lnTo>
                  <a:lnTo>
                    <a:pt x="4651" y="1872"/>
                  </a:lnTo>
                  <a:lnTo>
                    <a:pt x="5092" y="1584"/>
                  </a:lnTo>
                  <a:lnTo>
                    <a:pt x="5550" y="1314"/>
                  </a:lnTo>
                  <a:lnTo>
                    <a:pt x="6008" y="1062"/>
                  </a:lnTo>
                  <a:lnTo>
                    <a:pt x="6501" y="846"/>
                  </a:lnTo>
                  <a:lnTo>
                    <a:pt x="6994" y="666"/>
                  </a:lnTo>
                  <a:lnTo>
                    <a:pt x="7505" y="486"/>
                  </a:lnTo>
                  <a:lnTo>
                    <a:pt x="8034" y="342"/>
                  </a:lnTo>
                  <a:lnTo>
                    <a:pt x="8562" y="216"/>
                  </a:lnTo>
                  <a:lnTo>
                    <a:pt x="9109" y="126"/>
                  </a:lnTo>
                  <a:lnTo>
                    <a:pt x="9672" y="54"/>
                  </a:lnTo>
                  <a:lnTo>
                    <a:pt x="10236" y="18"/>
                  </a:lnTo>
                  <a:lnTo>
                    <a:pt x="10800" y="0"/>
                  </a:lnTo>
                  <a:lnTo>
                    <a:pt x="11399" y="18"/>
                  </a:lnTo>
                  <a:lnTo>
                    <a:pt x="11963" y="54"/>
                  </a:lnTo>
                  <a:lnTo>
                    <a:pt x="12509" y="126"/>
                  </a:lnTo>
                  <a:lnTo>
                    <a:pt x="13055" y="216"/>
                  </a:lnTo>
                  <a:lnTo>
                    <a:pt x="13584" y="342"/>
                  </a:lnTo>
                  <a:lnTo>
                    <a:pt x="14112" y="486"/>
                  </a:lnTo>
                  <a:lnTo>
                    <a:pt x="14623" y="630"/>
                  </a:lnTo>
                  <a:lnTo>
                    <a:pt x="15116" y="828"/>
                  </a:lnTo>
                  <a:lnTo>
                    <a:pt x="15610" y="1044"/>
                  </a:lnTo>
                  <a:lnTo>
                    <a:pt x="16068" y="1314"/>
                  </a:lnTo>
                  <a:lnTo>
                    <a:pt x="16508" y="1566"/>
                  </a:lnTo>
                  <a:lnTo>
                    <a:pt x="16949" y="1836"/>
                  </a:lnTo>
                  <a:lnTo>
                    <a:pt x="17372" y="2142"/>
                  </a:lnTo>
                  <a:lnTo>
                    <a:pt x="17777" y="2466"/>
                  </a:lnTo>
                  <a:lnTo>
                    <a:pt x="18164" y="2790"/>
                  </a:lnTo>
                  <a:lnTo>
                    <a:pt x="18534" y="3150"/>
                  </a:lnTo>
                  <a:lnTo>
                    <a:pt x="18887" y="3528"/>
                  </a:lnTo>
                  <a:lnTo>
                    <a:pt x="19222" y="3924"/>
                  </a:lnTo>
                  <a:lnTo>
                    <a:pt x="19539" y="4320"/>
                  </a:lnTo>
                  <a:lnTo>
                    <a:pt x="19821" y="4752"/>
                  </a:lnTo>
                  <a:lnTo>
                    <a:pt x="20085" y="5202"/>
                  </a:lnTo>
                  <a:lnTo>
                    <a:pt x="20578" y="6102"/>
                  </a:lnTo>
                  <a:lnTo>
                    <a:pt x="20790" y="6570"/>
                  </a:lnTo>
                  <a:lnTo>
                    <a:pt x="20966" y="7074"/>
                  </a:lnTo>
                  <a:lnTo>
                    <a:pt x="21142" y="7560"/>
                  </a:lnTo>
                  <a:lnTo>
                    <a:pt x="21265" y="8082"/>
                  </a:lnTo>
                  <a:lnTo>
                    <a:pt x="21389" y="8622"/>
                  </a:lnTo>
                  <a:lnTo>
                    <a:pt x="21477" y="9126"/>
                  </a:lnTo>
                  <a:lnTo>
                    <a:pt x="21547" y="9666"/>
                  </a:lnTo>
                  <a:lnTo>
                    <a:pt x="21582" y="10224"/>
                  </a:lnTo>
                  <a:lnTo>
                    <a:pt x="21600" y="10782"/>
                  </a:lnTo>
                  <a:lnTo>
                    <a:pt x="21582" y="11322"/>
                  </a:lnTo>
                  <a:lnTo>
                    <a:pt x="21547" y="11880"/>
                  </a:lnTo>
                  <a:lnTo>
                    <a:pt x="21477" y="12420"/>
                  </a:lnTo>
                  <a:lnTo>
                    <a:pt x="21389" y="12960"/>
                  </a:lnTo>
                  <a:lnTo>
                    <a:pt x="21265" y="13482"/>
                  </a:lnTo>
                  <a:lnTo>
                    <a:pt x="21142" y="13986"/>
                  </a:lnTo>
                  <a:lnTo>
                    <a:pt x="20966" y="14490"/>
                  </a:lnTo>
                  <a:lnTo>
                    <a:pt x="20790" y="14976"/>
                  </a:lnTo>
                  <a:lnTo>
                    <a:pt x="20578" y="15444"/>
                  </a:lnTo>
                  <a:lnTo>
                    <a:pt x="20331" y="15930"/>
                  </a:lnTo>
                  <a:lnTo>
                    <a:pt x="20085" y="16380"/>
                  </a:lnTo>
                  <a:lnTo>
                    <a:pt x="19821" y="16812"/>
                  </a:lnTo>
                  <a:lnTo>
                    <a:pt x="19521" y="17244"/>
                  </a:lnTo>
                  <a:lnTo>
                    <a:pt x="19204" y="17640"/>
                  </a:lnTo>
                  <a:lnTo>
                    <a:pt x="18869" y="18036"/>
                  </a:lnTo>
                  <a:lnTo>
                    <a:pt x="18517" y="18414"/>
                  </a:lnTo>
                  <a:lnTo>
                    <a:pt x="18129" y="18792"/>
                  </a:lnTo>
                  <a:lnTo>
                    <a:pt x="17759" y="19098"/>
                  </a:lnTo>
                  <a:lnTo>
                    <a:pt x="17354" y="19458"/>
                  </a:lnTo>
                  <a:lnTo>
                    <a:pt x="16914" y="19746"/>
                  </a:lnTo>
                  <a:lnTo>
                    <a:pt x="16491" y="20034"/>
                  </a:lnTo>
                  <a:lnTo>
                    <a:pt x="16033" y="20286"/>
                  </a:lnTo>
                  <a:lnTo>
                    <a:pt x="15557" y="20520"/>
                  </a:lnTo>
                  <a:lnTo>
                    <a:pt x="15081" y="20736"/>
                  </a:lnTo>
                  <a:lnTo>
                    <a:pt x="14570" y="20934"/>
                  </a:lnTo>
                  <a:lnTo>
                    <a:pt x="14042" y="21114"/>
                  </a:lnTo>
                  <a:lnTo>
                    <a:pt x="13548" y="21258"/>
                  </a:lnTo>
                  <a:lnTo>
                    <a:pt x="13002" y="21384"/>
                  </a:lnTo>
                  <a:lnTo>
                    <a:pt x="12456" y="21474"/>
                  </a:lnTo>
                  <a:lnTo>
                    <a:pt x="11875" y="21564"/>
                  </a:lnTo>
                  <a:lnTo>
                    <a:pt x="11311" y="21600"/>
                  </a:lnTo>
                  <a:lnTo>
                    <a:pt x="1073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8" name="Shape 218"/>
            <p:cNvSpPr/>
            <p:nvPr/>
          </p:nvSpPr>
          <p:spPr>
            <a:xfrm>
              <a:off x="1298224" y="67921"/>
              <a:ext cx="168033"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5" y="12304"/>
                  </a:moveTo>
                  <a:lnTo>
                    <a:pt x="15766" y="12141"/>
                  </a:lnTo>
                  <a:lnTo>
                    <a:pt x="15166" y="11978"/>
                  </a:lnTo>
                  <a:lnTo>
                    <a:pt x="14566" y="11833"/>
                  </a:lnTo>
                  <a:lnTo>
                    <a:pt x="13862" y="11706"/>
                  </a:lnTo>
                  <a:lnTo>
                    <a:pt x="13179" y="11615"/>
                  </a:lnTo>
                  <a:lnTo>
                    <a:pt x="12434" y="11525"/>
                  </a:lnTo>
                  <a:lnTo>
                    <a:pt x="11669" y="11489"/>
                  </a:lnTo>
                  <a:lnTo>
                    <a:pt x="10883" y="11470"/>
                  </a:lnTo>
                  <a:lnTo>
                    <a:pt x="10262" y="11489"/>
                  </a:lnTo>
                  <a:lnTo>
                    <a:pt x="9662" y="11525"/>
                  </a:lnTo>
                  <a:lnTo>
                    <a:pt x="9103" y="11597"/>
                  </a:lnTo>
                  <a:lnTo>
                    <a:pt x="8586" y="11706"/>
                  </a:lnTo>
                  <a:lnTo>
                    <a:pt x="8090" y="11833"/>
                  </a:lnTo>
                  <a:lnTo>
                    <a:pt x="7634" y="11978"/>
                  </a:lnTo>
                  <a:lnTo>
                    <a:pt x="7241" y="12159"/>
                  </a:lnTo>
                  <a:lnTo>
                    <a:pt x="6869" y="12358"/>
                  </a:lnTo>
                  <a:lnTo>
                    <a:pt x="6517" y="12594"/>
                  </a:lnTo>
                  <a:lnTo>
                    <a:pt x="6228" y="12830"/>
                  </a:lnTo>
                  <a:lnTo>
                    <a:pt x="5979" y="13119"/>
                  </a:lnTo>
                  <a:lnTo>
                    <a:pt x="5793" y="13409"/>
                  </a:lnTo>
                  <a:lnTo>
                    <a:pt x="5628" y="13736"/>
                  </a:lnTo>
                  <a:lnTo>
                    <a:pt x="5503" y="14080"/>
                  </a:lnTo>
                  <a:lnTo>
                    <a:pt x="5441" y="14460"/>
                  </a:lnTo>
                  <a:lnTo>
                    <a:pt x="5421" y="14841"/>
                  </a:lnTo>
                  <a:lnTo>
                    <a:pt x="5421" y="14913"/>
                  </a:lnTo>
                  <a:lnTo>
                    <a:pt x="5441" y="15276"/>
                  </a:lnTo>
                  <a:lnTo>
                    <a:pt x="5503" y="15602"/>
                  </a:lnTo>
                  <a:lnTo>
                    <a:pt x="5607" y="15928"/>
                  </a:lnTo>
                  <a:lnTo>
                    <a:pt x="5793" y="16236"/>
                  </a:lnTo>
                  <a:lnTo>
                    <a:pt x="5959" y="16508"/>
                  </a:lnTo>
                  <a:lnTo>
                    <a:pt x="6455" y="16979"/>
                  </a:lnTo>
                  <a:lnTo>
                    <a:pt x="6745" y="17179"/>
                  </a:lnTo>
                  <a:lnTo>
                    <a:pt x="7076" y="17378"/>
                  </a:lnTo>
                  <a:lnTo>
                    <a:pt x="7448" y="17523"/>
                  </a:lnTo>
                  <a:lnTo>
                    <a:pt x="7821" y="17686"/>
                  </a:lnTo>
                  <a:lnTo>
                    <a:pt x="8214" y="17795"/>
                  </a:lnTo>
                  <a:lnTo>
                    <a:pt x="8628" y="17867"/>
                  </a:lnTo>
                  <a:lnTo>
                    <a:pt x="9062" y="17940"/>
                  </a:lnTo>
                  <a:lnTo>
                    <a:pt x="9538" y="17976"/>
                  </a:lnTo>
                  <a:lnTo>
                    <a:pt x="1001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221" y="14533"/>
                  </a:lnTo>
                  <a:lnTo>
                    <a:pt x="16262" y="14315"/>
                  </a:lnTo>
                  <a:lnTo>
                    <a:pt x="16303" y="13844"/>
                  </a:lnTo>
                  <a:lnTo>
                    <a:pt x="16345" y="13609"/>
                  </a:lnTo>
                  <a:lnTo>
                    <a:pt x="16345" y="12304"/>
                  </a:lnTo>
                  <a:close/>
                  <a:moveTo>
                    <a:pt x="16179" y="21147"/>
                  </a:moveTo>
                  <a:lnTo>
                    <a:pt x="16179" y="18592"/>
                  </a:lnTo>
                  <a:lnTo>
                    <a:pt x="15869" y="18900"/>
                  </a:lnTo>
                  <a:lnTo>
                    <a:pt x="15538" y="19190"/>
                  </a:lnTo>
                  <a:lnTo>
                    <a:pt x="15166" y="19498"/>
                  </a:lnTo>
                  <a:lnTo>
                    <a:pt x="14814"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21" y="21528"/>
                  </a:lnTo>
                  <a:lnTo>
                    <a:pt x="6828" y="21491"/>
                  </a:lnTo>
                  <a:lnTo>
                    <a:pt x="6434" y="21419"/>
                  </a:lnTo>
                  <a:lnTo>
                    <a:pt x="6041" y="21364"/>
                  </a:lnTo>
                  <a:lnTo>
                    <a:pt x="5628" y="21274"/>
                  </a:lnTo>
                  <a:lnTo>
                    <a:pt x="5276" y="21165"/>
                  </a:lnTo>
                  <a:lnTo>
                    <a:pt x="4862" y="21056"/>
                  </a:lnTo>
                  <a:lnTo>
                    <a:pt x="4531" y="20930"/>
                  </a:lnTo>
                  <a:lnTo>
                    <a:pt x="4159" y="20803"/>
                  </a:lnTo>
                  <a:lnTo>
                    <a:pt x="3807" y="20640"/>
                  </a:lnTo>
                  <a:lnTo>
                    <a:pt x="3497" y="20495"/>
                  </a:lnTo>
                  <a:lnTo>
                    <a:pt x="2834" y="20132"/>
                  </a:lnTo>
                  <a:lnTo>
                    <a:pt x="2545" y="19933"/>
                  </a:lnTo>
                  <a:lnTo>
                    <a:pt x="2276" y="19734"/>
                  </a:lnTo>
                  <a:lnTo>
                    <a:pt x="2007" y="19498"/>
                  </a:lnTo>
                  <a:lnTo>
                    <a:pt x="1738" y="19281"/>
                  </a:lnTo>
                  <a:lnTo>
                    <a:pt x="1510" y="19027"/>
                  </a:lnTo>
                  <a:lnTo>
                    <a:pt x="1262" y="18755"/>
                  </a:lnTo>
                  <a:lnTo>
                    <a:pt x="1076" y="18501"/>
                  </a:lnTo>
                  <a:lnTo>
                    <a:pt x="869" y="18211"/>
                  </a:lnTo>
                  <a:lnTo>
                    <a:pt x="703" y="17921"/>
                  </a:lnTo>
                  <a:lnTo>
                    <a:pt x="538" y="17613"/>
                  </a:lnTo>
                  <a:lnTo>
                    <a:pt x="393" y="17287"/>
                  </a:lnTo>
                  <a:lnTo>
                    <a:pt x="269" y="16961"/>
                  </a:lnTo>
                  <a:lnTo>
                    <a:pt x="103" y="16272"/>
                  </a:lnTo>
                  <a:lnTo>
                    <a:pt x="62" y="15910"/>
                  </a:lnTo>
                  <a:lnTo>
                    <a:pt x="21" y="15530"/>
                  </a:lnTo>
                  <a:lnTo>
                    <a:pt x="0" y="15149"/>
                  </a:lnTo>
                  <a:lnTo>
                    <a:pt x="0" y="15058"/>
                  </a:lnTo>
                  <a:lnTo>
                    <a:pt x="21" y="14642"/>
                  </a:lnTo>
                  <a:lnTo>
                    <a:pt x="62" y="14261"/>
                  </a:lnTo>
                  <a:lnTo>
                    <a:pt x="103"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400" y="8897"/>
                  </a:lnTo>
                  <a:lnTo>
                    <a:pt x="5814" y="8789"/>
                  </a:lnTo>
                  <a:lnTo>
                    <a:pt x="6248" y="8680"/>
                  </a:lnTo>
                  <a:lnTo>
                    <a:pt x="6703" y="8589"/>
                  </a:lnTo>
                  <a:lnTo>
                    <a:pt x="7159" y="8517"/>
                  </a:lnTo>
                  <a:lnTo>
                    <a:pt x="7634"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21" y="8172"/>
                  </a:lnTo>
                  <a:lnTo>
                    <a:pt x="16138" y="7701"/>
                  </a:lnTo>
                  <a:lnTo>
                    <a:pt x="16014" y="7230"/>
                  </a:lnTo>
                  <a:lnTo>
                    <a:pt x="15869" y="6795"/>
                  </a:lnTo>
                  <a:lnTo>
                    <a:pt x="15641" y="6397"/>
                  </a:lnTo>
                  <a:lnTo>
                    <a:pt x="15372" y="6034"/>
                  </a:lnTo>
                  <a:lnTo>
                    <a:pt x="15083" y="5708"/>
                  </a:lnTo>
                  <a:lnTo>
                    <a:pt x="14731" y="5400"/>
                  </a:lnTo>
                  <a:lnTo>
                    <a:pt x="14338" y="5128"/>
                  </a:lnTo>
                  <a:lnTo>
                    <a:pt x="13883" y="4911"/>
                  </a:lnTo>
                  <a:lnTo>
                    <a:pt x="13428" y="4711"/>
                  </a:lnTo>
                  <a:lnTo>
                    <a:pt x="12910" y="4548"/>
                  </a:lnTo>
                  <a:lnTo>
                    <a:pt x="12331" y="4403"/>
                  </a:lnTo>
                  <a:lnTo>
                    <a:pt x="11710" y="4331"/>
                  </a:lnTo>
                  <a:lnTo>
                    <a:pt x="11069" y="4277"/>
                  </a:lnTo>
                  <a:lnTo>
                    <a:pt x="10386" y="4258"/>
                  </a:lnTo>
                  <a:lnTo>
                    <a:pt x="9414" y="4277"/>
                  </a:lnTo>
                  <a:lnTo>
                    <a:pt x="8503" y="4349"/>
                  </a:lnTo>
                  <a:lnTo>
                    <a:pt x="7614" y="4458"/>
                  </a:lnTo>
                  <a:lnTo>
                    <a:pt x="6807" y="4603"/>
                  </a:lnTo>
                  <a:lnTo>
                    <a:pt x="5979" y="4802"/>
                  </a:lnTo>
                  <a:lnTo>
                    <a:pt x="5172" y="5019"/>
                  </a:lnTo>
                  <a:lnTo>
                    <a:pt x="4386" y="5255"/>
                  </a:lnTo>
                  <a:lnTo>
                    <a:pt x="3559" y="5563"/>
                  </a:lnTo>
                  <a:lnTo>
                    <a:pt x="2069" y="1721"/>
                  </a:lnTo>
                  <a:lnTo>
                    <a:pt x="3062" y="1359"/>
                  </a:lnTo>
                  <a:lnTo>
                    <a:pt x="4055" y="1015"/>
                  </a:lnTo>
                  <a:lnTo>
                    <a:pt x="5069" y="707"/>
                  </a:lnTo>
                  <a:lnTo>
                    <a:pt x="5607" y="580"/>
                  </a:lnTo>
                  <a:lnTo>
                    <a:pt x="6124" y="471"/>
                  </a:lnTo>
                  <a:lnTo>
                    <a:pt x="6703" y="362"/>
                  </a:lnTo>
                  <a:lnTo>
                    <a:pt x="7262" y="254"/>
                  </a:lnTo>
                  <a:lnTo>
                    <a:pt x="7862" y="199"/>
                  </a:lnTo>
                  <a:lnTo>
                    <a:pt x="8462" y="109"/>
                  </a:lnTo>
                  <a:lnTo>
                    <a:pt x="9103" y="54"/>
                  </a:lnTo>
                  <a:lnTo>
                    <a:pt x="9745" y="18"/>
                  </a:lnTo>
                  <a:lnTo>
                    <a:pt x="10428" y="0"/>
                  </a:lnTo>
                  <a:lnTo>
                    <a:pt x="11793" y="0"/>
                  </a:lnTo>
                  <a:lnTo>
                    <a:pt x="12434" y="18"/>
                  </a:lnTo>
                  <a:lnTo>
                    <a:pt x="1303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9014" y="2283"/>
                  </a:lnTo>
                  <a:lnTo>
                    <a:pt x="19324" y="2591"/>
                  </a:lnTo>
                  <a:lnTo>
                    <a:pt x="19614" y="2899"/>
                  </a:lnTo>
                  <a:lnTo>
                    <a:pt x="19903" y="3226"/>
                  </a:lnTo>
                  <a:lnTo>
                    <a:pt x="20131" y="3570"/>
                  </a:lnTo>
                  <a:lnTo>
                    <a:pt x="20379" y="3914"/>
                  </a:lnTo>
                  <a:lnTo>
                    <a:pt x="20586" y="4277"/>
                  </a:lnTo>
                  <a:lnTo>
                    <a:pt x="20793"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19" name="Shape 219"/>
            <p:cNvSpPr/>
            <p:nvPr/>
          </p:nvSpPr>
          <p:spPr>
            <a:xfrm>
              <a:off x="1499412" y="67277"/>
              <a:ext cx="107838" cy="18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54" y="21600"/>
                  </a:moveTo>
                  <a:lnTo>
                    <a:pt x="0" y="21600"/>
                  </a:lnTo>
                  <a:lnTo>
                    <a:pt x="0" y="405"/>
                  </a:lnTo>
                  <a:lnTo>
                    <a:pt x="8454" y="405"/>
                  </a:lnTo>
                  <a:lnTo>
                    <a:pt x="8454" y="5179"/>
                  </a:lnTo>
                  <a:lnTo>
                    <a:pt x="8904" y="4608"/>
                  </a:lnTo>
                  <a:lnTo>
                    <a:pt x="9418" y="4055"/>
                  </a:lnTo>
                  <a:lnTo>
                    <a:pt x="9996" y="3502"/>
                  </a:lnTo>
                  <a:lnTo>
                    <a:pt x="10575" y="3023"/>
                  </a:lnTo>
                  <a:lnTo>
                    <a:pt x="11218" y="2525"/>
                  </a:lnTo>
                  <a:lnTo>
                    <a:pt x="11925" y="2119"/>
                  </a:lnTo>
                  <a:lnTo>
                    <a:pt x="12632" y="1696"/>
                  </a:lnTo>
                  <a:lnTo>
                    <a:pt x="13436" y="1345"/>
                  </a:lnTo>
                  <a:lnTo>
                    <a:pt x="14304" y="1014"/>
                  </a:lnTo>
                  <a:lnTo>
                    <a:pt x="15171" y="719"/>
                  </a:lnTo>
                  <a:lnTo>
                    <a:pt x="16104" y="479"/>
                  </a:lnTo>
                  <a:lnTo>
                    <a:pt x="16586" y="405"/>
                  </a:lnTo>
                  <a:lnTo>
                    <a:pt x="17100" y="295"/>
                  </a:lnTo>
                  <a:lnTo>
                    <a:pt x="17646" y="221"/>
                  </a:lnTo>
                  <a:lnTo>
                    <a:pt x="18129" y="147"/>
                  </a:lnTo>
                  <a:lnTo>
                    <a:pt x="18675" y="92"/>
                  </a:lnTo>
                  <a:lnTo>
                    <a:pt x="19254" y="37"/>
                  </a:lnTo>
                  <a:lnTo>
                    <a:pt x="19768" y="18"/>
                  </a:lnTo>
                  <a:lnTo>
                    <a:pt x="20346" y="0"/>
                  </a:lnTo>
                  <a:lnTo>
                    <a:pt x="21600" y="0"/>
                  </a:lnTo>
                  <a:lnTo>
                    <a:pt x="21600" y="5124"/>
                  </a:lnTo>
                  <a:lnTo>
                    <a:pt x="21086" y="5124"/>
                  </a:lnTo>
                  <a:lnTo>
                    <a:pt x="20411" y="5160"/>
                  </a:lnTo>
                  <a:lnTo>
                    <a:pt x="19704" y="5179"/>
                  </a:lnTo>
                  <a:lnTo>
                    <a:pt x="19061" y="5216"/>
                  </a:lnTo>
                  <a:lnTo>
                    <a:pt x="18386" y="5253"/>
                  </a:lnTo>
                  <a:lnTo>
                    <a:pt x="17164" y="5437"/>
                  </a:lnTo>
                  <a:lnTo>
                    <a:pt x="16554" y="5547"/>
                  </a:lnTo>
                  <a:lnTo>
                    <a:pt x="15975" y="5658"/>
                  </a:lnTo>
                  <a:lnTo>
                    <a:pt x="15396" y="5787"/>
                  </a:lnTo>
                  <a:lnTo>
                    <a:pt x="14882" y="5953"/>
                  </a:lnTo>
                  <a:lnTo>
                    <a:pt x="14336" y="6119"/>
                  </a:lnTo>
                  <a:lnTo>
                    <a:pt x="13821" y="6322"/>
                  </a:lnTo>
                  <a:lnTo>
                    <a:pt x="13339" y="6524"/>
                  </a:lnTo>
                  <a:lnTo>
                    <a:pt x="12857" y="6745"/>
                  </a:lnTo>
                  <a:lnTo>
                    <a:pt x="12407" y="6985"/>
                  </a:lnTo>
                  <a:lnTo>
                    <a:pt x="11989" y="7225"/>
                  </a:lnTo>
                  <a:lnTo>
                    <a:pt x="11571" y="7501"/>
                  </a:lnTo>
                  <a:lnTo>
                    <a:pt x="11186" y="7796"/>
                  </a:lnTo>
                  <a:lnTo>
                    <a:pt x="10832" y="8072"/>
                  </a:lnTo>
                  <a:lnTo>
                    <a:pt x="10479" y="8404"/>
                  </a:lnTo>
                  <a:lnTo>
                    <a:pt x="10189" y="8736"/>
                  </a:lnTo>
                  <a:lnTo>
                    <a:pt x="9900" y="9086"/>
                  </a:lnTo>
                  <a:lnTo>
                    <a:pt x="9643" y="9473"/>
                  </a:lnTo>
                  <a:lnTo>
                    <a:pt x="9386" y="9842"/>
                  </a:lnTo>
                  <a:lnTo>
                    <a:pt x="9193" y="10266"/>
                  </a:lnTo>
                  <a:lnTo>
                    <a:pt x="9000" y="10671"/>
                  </a:lnTo>
                  <a:lnTo>
                    <a:pt x="8839" y="11095"/>
                  </a:lnTo>
                  <a:lnTo>
                    <a:pt x="8679" y="11556"/>
                  </a:lnTo>
                  <a:lnTo>
                    <a:pt x="8614" y="12016"/>
                  </a:lnTo>
                  <a:lnTo>
                    <a:pt x="8518" y="12496"/>
                  </a:lnTo>
                  <a:lnTo>
                    <a:pt x="8486" y="13012"/>
                  </a:lnTo>
                  <a:lnTo>
                    <a:pt x="8454" y="13546"/>
                  </a:lnTo>
                  <a:lnTo>
                    <a:pt x="8454"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20" name="Shape 220"/>
            <p:cNvSpPr/>
            <p:nvPr/>
          </p:nvSpPr>
          <p:spPr>
            <a:xfrm>
              <a:off x="1611755" y="0"/>
              <a:ext cx="191532"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7" y="8613"/>
                  </a:moveTo>
                  <a:lnTo>
                    <a:pt x="10519" y="8627"/>
                  </a:lnTo>
                  <a:lnTo>
                    <a:pt x="10229" y="8640"/>
                  </a:lnTo>
                  <a:lnTo>
                    <a:pt x="9920" y="8680"/>
                  </a:lnTo>
                  <a:lnTo>
                    <a:pt x="9630" y="8707"/>
                  </a:lnTo>
                  <a:lnTo>
                    <a:pt x="9358" y="8760"/>
                  </a:lnTo>
                  <a:lnTo>
                    <a:pt x="9050" y="8814"/>
                  </a:lnTo>
                  <a:lnTo>
                    <a:pt x="8796" y="8881"/>
                  </a:lnTo>
                  <a:lnTo>
                    <a:pt x="8506" y="8961"/>
                  </a:lnTo>
                  <a:lnTo>
                    <a:pt x="8252" y="9041"/>
                  </a:lnTo>
                  <a:lnTo>
                    <a:pt x="7998" y="9135"/>
                  </a:lnTo>
                  <a:lnTo>
                    <a:pt x="7726" y="9255"/>
                  </a:lnTo>
                  <a:lnTo>
                    <a:pt x="7490" y="9376"/>
                  </a:lnTo>
                  <a:lnTo>
                    <a:pt x="7254" y="9509"/>
                  </a:lnTo>
                  <a:lnTo>
                    <a:pt x="7037" y="9630"/>
                  </a:lnTo>
                  <a:lnTo>
                    <a:pt x="6801" y="9777"/>
                  </a:lnTo>
                  <a:lnTo>
                    <a:pt x="6602" y="9937"/>
                  </a:lnTo>
                  <a:lnTo>
                    <a:pt x="6420" y="10098"/>
                  </a:lnTo>
                  <a:lnTo>
                    <a:pt x="6221" y="10272"/>
                  </a:lnTo>
                  <a:lnTo>
                    <a:pt x="6039" y="10459"/>
                  </a:lnTo>
                  <a:lnTo>
                    <a:pt x="5876" y="10660"/>
                  </a:lnTo>
                  <a:lnTo>
                    <a:pt x="5713" y="10847"/>
                  </a:lnTo>
                  <a:lnTo>
                    <a:pt x="5568" y="11061"/>
                  </a:lnTo>
                  <a:lnTo>
                    <a:pt x="5441" y="11275"/>
                  </a:lnTo>
                  <a:lnTo>
                    <a:pt x="5314" y="11502"/>
                  </a:lnTo>
                  <a:lnTo>
                    <a:pt x="5205" y="11730"/>
                  </a:lnTo>
                  <a:lnTo>
                    <a:pt x="5114" y="11970"/>
                  </a:lnTo>
                  <a:lnTo>
                    <a:pt x="5024" y="12224"/>
                  </a:lnTo>
                  <a:lnTo>
                    <a:pt x="4969" y="12479"/>
                  </a:lnTo>
                  <a:lnTo>
                    <a:pt x="4897" y="12733"/>
                  </a:lnTo>
                  <a:lnTo>
                    <a:pt x="4860" y="13000"/>
                  </a:lnTo>
                  <a:lnTo>
                    <a:pt x="4824" y="13294"/>
                  </a:lnTo>
                  <a:lnTo>
                    <a:pt x="4824" y="13856"/>
                  </a:lnTo>
                  <a:lnTo>
                    <a:pt x="4860" y="14137"/>
                  </a:lnTo>
                  <a:lnTo>
                    <a:pt x="4897" y="14391"/>
                  </a:lnTo>
                  <a:lnTo>
                    <a:pt x="4969" y="14659"/>
                  </a:lnTo>
                  <a:lnTo>
                    <a:pt x="5024" y="14899"/>
                  </a:lnTo>
                  <a:lnTo>
                    <a:pt x="5114" y="15153"/>
                  </a:lnTo>
                  <a:lnTo>
                    <a:pt x="5205" y="15394"/>
                  </a:lnTo>
                  <a:lnTo>
                    <a:pt x="5314" y="15622"/>
                  </a:lnTo>
                  <a:lnTo>
                    <a:pt x="5568" y="16076"/>
                  </a:lnTo>
                  <a:lnTo>
                    <a:pt x="5713" y="16277"/>
                  </a:lnTo>
                  <a:lnTo>
                    <a:pt x="5876" y="16464"/>
                  </a:lnTo>
                  <a:lnTo>
                    <a:pt x="6039" y="16665"/>
                  </a:lnTo>
                  <a:lnTo>
                    <a:pt x="6221" y="16852"/>
                  </a:lnTo>
                  <a:lnTo>
                    <a:pt x="6420" y="17026"/>
                  </a:lnTo>
                  <a:lnTo>
                    <a:pt x="6819" y="17347"/>
                  </a:lnTo>
                  <a:lnTo>
                    <a:pt x="7037" y="17494"/>
                  </a:lnTo>
                  <a:lnTo>
                    <a:pt x="7273" y="17641"/>
                  </a:lnTo>
                  <a:lnTo>
                    <a:pt x="7508" y="17761"/>
                  </a:lnTo>
                  <a:lnTo>
                    <a:pt x="7762" y="17882"/>
                  </a:lnTo>
                  <a:lnTo>
                    <a:pt x="8016" y="17989"/>
                  </a:lnTo>
                  <a:lnTo>
                    <a:pt x="8270" y="18082"/>
                  </a:lnTo>
                  <a:lnTo>
                    <a:pt x="8542" y="18176"/>
                  </a:lnTo>
                  <a:lnTo>
                    <a:pt x="8796" y="18256"/>
                  </a:lnTo>
                  <a:lnTo>
                    <a:pt x="9068" y="18337"/>
                  </a:lnTo>
                  <a:lnTo>
                    <a:pt x="9358" y="18390"/>
                  </a:lnTo>
                  <a:lnTo>
                    <a:pt x="9630" y="18430"/>
                  </a:lnTo>
                  <a:lnTo>
                    <a:pt x="9939" y="18484"/>
                  </a:lnTo>
                  <a:lnTo>
                    <a:pt x="10247" y="18497"/>
                  </a:lnTo>
                  <a:lnTo>
                    <a:pt x="10519" y="18524"/>
                  </a:lnTo>
                  <a:lnTo>
                    <a:pt x="10827" y="18524"/>
                  </a:lnTo>
                  <a:lnTo>
                    <a:pt x="11444" y="18497"/>
                  </a:lnTo>
                  <a:lnTo>
                    <a:pt x="11716" y="18484"/>
                  </a:lnTo>
                  <a:lnTo>
                    <a:pt x="12024" y="18430"/>
                  </a:lnTo>
                  <a:lnTo>
                    <a:pt x="12296" y="18390"/>
                  </a:lnTo>
                  <a:lnTo>
                    <a:pt x="12586" y="18323"/>
                  </a:lnTo>
                  <a:lnTo>
                    <a:pt x="12858" y="18256"/>
                  </a:lnTo>
                  <a:lnTo>
                    <a:pt x="13130" y="18176"/>
                  </a:lnTo>
                  <a:lnTo>
                    <a:pt x="13638" y="17989"/>
                  </a:lnTo>
                  <a:lnTo>
                    <a:pt x="13910" y="17882"/>
                  </a:lnTo>
                  <a:lnTo>
                    <a:pt x="14618" y="17481"/>
                  </a:lnTo>
                  <a:lnTo>
                    <a:pt x="14835" y="17333"/>
                  </a:lnTo>
                  <a:lnTo>
                    <a:pt x="15271" y="17013"/>
                  </a:lnTo>
                  <a:lnTo>
                    <a:pt x="15470" y="16839"/>
                  </a:lnTo>
                  <a:lnTo>
                    <a:pt x="15633" y="16651"/>
                  </a:lnTo>
                  <a:lnTo>
                    <a:pt x="15815" y="16451"/>
                  </a:lnTo>
                  <a:lnTo>
                    <a:pt x="15978" y="16264"/>
                  </a:lnTo>
                  <a:lnTo>
                    <a:pt x="16268" y="15836"/>
                  </a:lnTo>
                  <a:lnTo>
                    <a:pt x="16395" y="15608"/>
                  </a:lnTo>
                  <a:lnTo>
                    <a:pt x="16504" y="15381"/>
                  </a:lnTo>
                  <a:lnTo>
                    <a:pt x="16685" y="14899"/>
                  </a:lnTo>
                  <a:lnTo>
                    <a:pt x="16758" y="14645"/>
                  </a:lnTo>
                  <a:lnTo>
                    <a:pt x="16812" y="14391"/>
                  </a:lnTo>
                  <a:lnTo>
                    <a:pt x="16848" y="14124"/>
                  </a:lnTo>
                  <a:lnTo>
                    <a:pt x="16866" y="13856"/>
                  </a:lnTo>
                  <a:lnTo>
                    <a:pt x="16866" y="13294"/>
                  </a:lnTo>
                  <a:lnTo>
                    <a:pt x="16848" y="13013"/>
                  </a:lnTo>
                  <a:lnTo>
                    <a:pt x="16812" y="12759"/>
                  </a:lnTo>
                  <a:lnTo>
                    <a:pt x="16758" y="12492"/>
                  </a:lnTo>
                  <a:lnTo>
                    <a:pt x="16685" y="12251"/>
                  </a:lnTo>
                  <a:lnTo>
                    <a:pt x="16594" y="11997"/>
                  </a:lnTo>
                  <a:lnTo>
                    <a:pt x="16504" y="11756"/>
                  </a:lnTo>
                  <a:lnTo>
                    <a:pt x="16395" y="11529"/>
                  </a:lnTo>
                  <a:lnTo>
                    <a:pt x="16268" y="11315"/>
                  </a:lnTo>
                  <a:lnTo>
                    <a:pt x="16123" y="11088"/>
                  </a:lnTo>
                  <a:lnTo>
                    <a:pt x="15978" y="10874"/>
                  </a:lnTo>
                  <a:lnTo>
                    <a:pt x="15815" y="10686"/>
                  </a:lnTo>
                  <a:lnTo>
                    <a:pt x="15633" y="10499"/>
                  </a:lnTo>
                  <a:lnTo>
                    <a:pt x="15470" y="10298"/>
                  </a:lnTo>
                  <a:lnTo>
                    <a:pt x="15271" y="10138"/>
                  </a:lnTo>
                  <a:lnTo>
                    <a:pt x="15053" y="9964"/>
                  </a:lnTo>
                  <a:lnTo>
                    <a:pt x="14835" y="9804"/>
                  </a:lnTo>
                  <a:lnTo>
                    <a:pt x="14618" y="9670"/>
                  </a:lnTo>
                  <a:lnTo>
                    <a:pt x="14382" y="9523"/>
                  </a:lnTo>
                  <a:lnTo>
                    <a:pt x="14146" y="9389"/>
                  </a:lnTo>
                  <a:lnTo>
                    <a:pt x="13910" y="9282"/>
                  </a:lnTo>
                  <a:lnTo>
                    <a:pt x="13638" y="9175"/>
                  </a:lnTo>
                  <a:lnTo>
                    <a:pt x="13384" y="9055"/>
                  </a:lnTo>
                  <a:lnTo>
                    <a:pt x="13130" y="8974"/>
                  </a:lnTo>
                  <a:lnTo>
                    <a:pt x="12858" y="8881"/>
                  </a:lnTo>
                  <a:lnTo>
                    <a:pt x="12586" y="8814"/>
                  </a:lnTo>
                  <a:lnTo>
                    <a:pt x="12296" y="8760"/>
                  </a:lnTo>
                  <a:lnTo>
                    <a:pt x="12024" y="8707"/>
                  </a:lnTo>
                  <a:lnTo>
                    <a:pt x="11716" y="8680"/>
                  </a:lnTo>
                  <a:lnTo>
                    <a:pt x="11444" y="8640"/>
                  </a:lnTo>
                  <a:lnTo>
                    <a:pt x="10827" y="8613"/>
                  </a:lnTo>
                  <a:close/>
                  <a:moveTo>
                    <a:pt x="16812" y="21266"/>
                  </a:moveTo>
                  <a:lnTo>
                    <a:pt x="16812" y="18711"/>
                  </a:lnTo>
                  <a:lnTo>
                    <a:pt x="16504" y="18992"/>
                  </a:lnTo>
                  <a:lnTo>
                    <a:pt x="16195" y="19286"/>
                  </a:lnTo>
                  <a:lnTo>
                    <a:pt x="15869" y="19567"/>
                  </a:lnTo>
                  <a:lnTo>
                    <a:pt x="15524" y="19821"/>
                  </a:lnTo>
                  <a:lnTo>
                    <a:pt x="15162" y="20075"/>
                  </a:lnTo>
                  <a:lnTo>
                    <a:pt x="14781" y="20316"/>
                  </a:lnTo>
                  <a:lnTo>
                    <a:pt x="14364" y="20543"/>
                  </a:lnTo>
                  <a:lnTo>
                    <a:pt x="13947" y="20757"/>
                  </a:lnTo>
                  <a:lnTo>
                    <a:pt x="13040" y="21105"/>
                  </a:lnTo>
                  <a:lnTo>
                    <a:pt x="12550" y="21252"/>
                  </a:lnTo>
                  <a:lnTo>
                    <a:pt x="12024" y="21359"/>
                  </a:lnTo>
                  <a:lnTo>
                    <a:pt x="11480" y="21453"/>
                  </a:lnTo>
                  <a:lnTo>
                    <a:pt x="10918" y="21533"/>
                  </a:lnTo>
                  <a:lnTo>
                    <a:pt x="10301" y="21587"/>
                  </a:lnTo>
                  <a:lnTo>
                    <a:pt x="9685" y="21600"/>
                  </a:lnTo>
                  <a:lnTo>
                    <a:pt x="9231" y="21587"/>
                  </a:lnTo>
                  <a:lnTo>
                    <a:pt x="8778" y="21547"/>
                  </a:lnTo>
                  <a:lnTo>
                    <a:pt x="8324" y="21520"/>
                  </a:lnTo>
                  <a:lnTo>
                    <a:pt x="7871" y="21453"/>
                  </a:lnTo>
                  <a:lnTo>
                    <a:pt x="7436" y="21373"/>
                  </a:lnTo>
                  <a:lnTo>
                    <a:pt x="6982" y="21292"/>
                  </a:lnTo>
                  <a:lnTo>
                    <a:pt x="6547" y="21185"/>
                  </a:lnTo>
                  <a:lnTo>
                    <a:pt x="6112" y="21052"/>
                  </a:lnTo>
                  <a:lnTo>
                    <a:pt x="5695" y="20931"/>
                  </a:lnTo>
                  <a:lnTo>
                    <a:pt x="5259" y="20771"/>
                  </a:lnTo>
                  <a:lnTo>
                    <a:pt x="4879" y="20597"/>
                  </a:lnTo>
                  <a:lnTo>
                    <a:pt x="4480" y="20396"/>
                  </a:lnTo>
                  <a:lnTo>
                    <a:pt x="4099" y="20209"/>
                  </a:lnTo>
                  <a:lnTo>
                    <a:pt x="3718" y="19982"/>
                  </a:lnTo>
                  <a:lnTo>
                    <a:pt x="3355" y="19754"/>
                  </a:lnTo>
                  <a:lnTo>
                    <a:pt x="3011" y="19500"/>
                  </a:lnTo>
                  <a:lnTo>
                    <a:pt x="2684" y="19246"/>
                  </a:lnTo>
                  <a:lnTo>
                    <a:pt x="2358" y="18965"/>
                  </a:lnTo>
                  <a:lnTo>
                    <a:pt x="2049" y="18671"/>
                  </a:lnTo>
                  <a:lnTo>
                    <a:pt x="1777" y="18377"/>
                  </a:lnTo>
                  <a:lnTo>
                    <a:pt x="1523" y="18029"/>
                  </a:lnTo>
                  <a:lnTo>
                    <a:pt x="1270" y="17695"/>
                  </a:lnTo>
                  <a:lnTo>
                    <a:pt x="1034" y="17347"/>
                  </a:lnTo>
                  <a:lnTo>
                    <a:pt x="816" y="16999"/>
                  </a:lnTo>
                  <a:lnTo>
                    <a:pt x="653" y="16611"/>
                  </a:lnTo>
                  <a:lnTo>
                    <a:pt x="472" y="16210"/>
                  </a:lnTo>
                  <a:lnTo>
                    <a:pt x="345" y="15809"/>
                  </a:lnTo>
                  <a:lnTo>
                    <a:pt x="218" y="15394"/>
                  </a:lnTo>
                  <a:lnTo>
                    <a:pt x="127" y="14953"/>
                  </a:lnTo>
                  <a:lnTo>
                    <a:pt x="18" y="14043"/>
                  </a:lnTo>
                  <a:lnTo>
                    <a:pt x="0" y="13575"/>
                  </a:lnTo>
                  <a:lnTo>
                    <a:pt x="18" y="13094"/>
                  </a:lnTo>
                  <a:lnTo>
                    <a:pt x="127" y="12184"/>
                  </a:lnTo>
                  <a:lnTo>
                    <a:pt x="218" y="11756"/>
                  </a:lnTo>
                  <a:lnTo>
                    <a:pt x="472" y="10927"/>
                  </a:lnTo>
                  <a:lnTo>
                    <a:pt x="635" y="10539"/>
                  </a:lnTo>
                  <a:lnTo>
                    <a:pt x="816" y="10165"/>
                  </a:lnTo>
                  <a:lnTo>
                    <a:pt x="1016" y="9790"/>
                  </a:lnTo>
                  <a:lnTo>
                    <a:pt x="1251" y="9442"/>
                  </a:lnTo>
                  <a:lnTo>
                    <a:pt x="1487" y="9108"/>
                  </a:lnTo>
                  <a:lnTo>
                    <a:pt x="1759" y="8787"/>
                  </a:lnTo>
                  <a:lnTo>
                    <a:pt x="2031" y="8480"/>
                  </a:lnTo>
                  <a:lnTo>
                    <a:pt x="2340" y="8185"/>
                  </a:lnTo>
                  <a:lnTo>
                    <a:pt x="2648" y="7904"/>
                  </a:lnTo>
                  <a:lnTo>
                    <a:pt x="2992" y="7637"/>
                  </a:lnTo>
                  <a:lnTo>
                    <a:pt x="3682" y="7155"/>
                  </a:lnTo>
                  <a:lnTo>
                    <a:pt x="4044" y="6955"/>
                  </a:lnTo>
                  <a:lnTo>
                    <a:pt x="4443" y="6741"/>
                  </a:lnTo>
                  <a:lnTo>
                    <a:pt x="4824" y="6554"/>
                  </a:lnTo>
                  <a:lnTo>
                    <a:pt x="5658" y="6233"/>
                  </a:lnTo>
                  <a:lnTo>
                    <a:pt x="6094" y="6085"/>
                  </a:lnTo>
                  <a:lnTo>
                    <a:pt x="6511" y="5978"/>
                  </a:lnTo>
                  <a:lnTo>
                    <a:pt x="6946" y="5858"/>
                  </a:lnTo>
                  <a:lnTo>
                    <a:pt x="7381" y="5764"/>
                  </a:lnTo>
                  <a:lnTo>
                    <a:pt x="7835" y="5684"/>
                  </a:lnTo>
                  <a:lnTo>
                    <a:pt x="8288" y="5644"/>
                  </a:lnTo>
                  <a:lnTo>
                    <a:pt x="8778" y="5591"/>
                  </a:lnTo>
                  <a:lnTo>
                    <a:pt x="9685" y="5564"/>
                  </a:lnTo>
                  <a:lnTo>
                    <a:pt x="10338" y="5577"/>
                  </a:lnTo>
                  <a:lnTo>
                    <a:pt x="10918" y="5617"/>
                  </a:lnTo>
                  <a:lnTo>
                    <a:pt x="11498" y="5684"/>
                  </a:lnTo>
                  <a:lnTo>
                    <a:pt x="12042" y="5778"/>
                  </a:lnTo>
                  <a:lnTo>
                    <a:pt x="12568" y="5898"/>
                  </a:lnTo>
                  <a:lnTo>
                    <a:pt x="13058" y="6032"/>
                  </a:lnTo>
                  <a:lnTo>
                    <a:pt x="13511" y="6192"/>
                  </a:lnTo>
                  <a:lnTo>
                    <a:pt x="13965" y="6380"/>
                  </a:lnTo>
                  <a:lnTo>
                    <a:pt x="14400" y="6580"/>
                  </a:lnTo>
                  <a:lnTo>
                    <a:pt x="14799" y="6794"/>
                  </a:lnTo>
                  <a:lnTo>
                    <a:pt x="15180" y="7008"/>
                  </a:lnTo>
                  <a:lnTo>
                    <a:pt x="15561" y="7236"/>
                  </a:lnTo>
                  <a:lnTo>
                    <a:pt x="15869" y="7490"/>
                  </a:lnTo>
                  <a:lnTo>
                    <a:pt x="16195" y="7744"/>
                  </a:lnTo>
                  <a:lnTo>
                    <a:pt x="16504" y="7998"/>
                  </a:lnTo>
                  <a:lnTo>
                    <a:pt x="16812" y="8279"/>
                  </a:lnTo>
                  <a:lnTo>
                    <a:pt x="16812" y="0"/>
                  </a:lnTo>
                  <a:lnTo>
                    <a:pt x="21600" y="0"/>
                  </a:lnTo>
                  <a:lnTo>
                    <a:pt x="21600" y="21266"/>
                  </a:lnTo>
                  <a:lnTo>
                    <a:pt x="16812" y="21266"/>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221" name="Shape 221"/>
            <p:cNvSpPr/>
            <p:nvPr/>
          </p:nvSpPr>
          <p:spPr>
            <a:xfrm>
              <a:off x="1824209" y="0"/>
              <a:ext cx="29938" cy="29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74" y="9924"/>
                  </a:moveTo>
                  <a:lnTo>
                    <a:pt x="11845" y="9924"/>
                  </a:lnTo>
                  <a:lnTo>
                    <a:pt x="12426" y="9574"/>
                  </a:lnTo>
                  <a:lnTo>
                    <a:pt x="12890" y="9341"/>
                  </a:lnTo>
                  <a:lnTo>
                    <a:pt x="12890" y="8056"/>
                  </a:lnTo>
                  <a:lnTo>
                    <a:pt x="12542" y="7706"/>
                  </a:lnTo>
                  <a:lnTo>
                    <a:pt x="11845" y="7472"/>
                  </a:lnTo>
                  <a:lnTo>
                    <a:pt x="9174" y="7472"/>
                  </a:lnTo>
                  <a:lnTo>
                    <a:pt x="9174" y="9924"/>
                  </a:lnTo>
                  <a:close/>
                  <a:moveTo>
                    <a:pt x="11497" y="5021"/>
                  </a:moveTo>
                  <a:lnTo>
                    <a:pt x="12426" y="5137"/>
                  </a:lnTo>
                  <a:lnTo>
                    <a:pt x="13239" y="5254"/>
                  </a:lnTo>
                  <a:lnTo>
                    <a:pt x="13935" y="5604"/>
                  </a:lnTo>
                  <a:lnTo>
                    <a:pt x="14516" y="5838"/>
                  </a:lnTo>
                  <a:lnTo>
                    <a:pt x="15097" y="6422"/>
                  </a:lnTo>
                  <a:lnTo>
                    <a:pt x="15329" y="7005"/>
                  </a:lnTo>
                  <a:lnTo>
                    <a:pt x="15445" y="7706"/>
                  </a:lnTo>
                  <a:lnTo>
                    <a:pt x="15677" y="8523"/>
                  </a:lnTo>
                  <a:lnTo>
                    <a:pt x="15445" y="9341"/>
                  </a:lnTo>
                  <a:lnTo>
                    <a:pt x="15213" y="10041"/>
                  </a:lnTo>
                  <a:lnTo>
                    <a:pt x="14981" y="10625"/>
                  </a:lnTo>
                  <a:lnTo>
                    <a:pt x="14284" y="10975"/>
                  </a:lnTo>
                  <a:lnTo>
                    <a:pt x="14748" y="11442"/>
                  </a:lnTo>
                  <a:lnTo>
                    <a:pt x="15097" y="12026"/>
                  </a:lnTo>
                  <a:lnTo>
                    <a:pt x="15213" y="12726"/>
                  </a:lnTo>
                  <a:lnTo>
                    <a:pt x="15329" y="14128"/>
                  </a:lnTo>
                  <a:lnTo>
                    <a:pt x="15445" y="15178"/>
                  </a:lnTo>
                  <a:lnTo>
                    <a:pt x="15445" y="15879"/>
                  </a:lnTo>
                  <a:lnTo>
                    <a:pt x="15794" y="16346"/>
                  </a:lnTo>
                  <a:lnTo>
                    <a:pt x="16142" y="16579"/>
                  </a:lnTo>
                  <a:lnTo>
                    <a:pt x="13006" y="16579"/>
                  </a:lnTo>
                  <a:lnTo>
                    <a:pt x="12774" y="15762"/>
                  </a:lnTo>
                  <a:lnTo>
                    <a:pt x="12542" y="14595"/>
                  </a:lnTo>
                  <a:lnTo>
                    <a:pt x="12542" y="13194"/>
                  </a:lnTo>
                  <a:lnTo>
                    <a:pt x="12310" y="12493"/>
                  </a:lnTo>
                  <a:lnTo>
                    <a:pt x="12194" y="12376"/>
                  </a:lnTo>
                  <a:lnTo>
                    <a:pt x="11845" y="12259"/>
                  </a:lnTo>
                  <a:lnTo>
                    <a:pt x="9174" y="12259"/>
                  </a:lnTo>
                  <a:lnTo>
                    <a:pt x="9174" y="16579"/>
                  </a:lnTo>
                  <a:lnTo>
                    <a:pt x="6387" y="16579"/>
                  </a:lnTo>
                  <a:lnTo>
                    <a:pt x="6387" y="5021"/>
                  </a:lnTo>
                  <a:lnTo>
                    <a:pt x="11497" y="5021"/>
                  </a:lnTo>
                  <a:close/>
                  <a:moveTo>
                    <a:pt x="2090" y="10742"/>
                  </a:moveTo>
                  <a:lnTo>
                    <a:pt x="2206" y="11676"/>
                  </a:lnTo>
                  <a:lnTo>
                    <a:pt x="2323" y="12493"/>
                  </a:lnTo>
                  <a:lnTo>
                    <a:pt x="2439" y="13427"/>
                  </a:lnTo>
                  <a:lnTo>
                    <a:pt x="2787" y="14244"/>
                  </a:lnTo>
                  <a:lnTo>
                    <a:pt x="3600" y="15762"/>
                  </a:lnTo>
                  <a:lnTo>
                    <a:pt x="4645" y="17046"/>
                  </a:lnTo>
                  <a:lnTo>
                    <a:pt x="5923" y="18097"/>
                  </a:lnTo>
                  <a:lnTo>
                    <a:pt x="7432" y="18915"/>
                  </a:lnTo>
                  <a:lnTo>
                    <a:pt x="8129" y="19265"/>
                  </a:lnTo>
                  <a:lnTo>
                    <a:pt x="9755" y="19498"/>
                  </a:lnTo>
                  <a:lnTo>
                    <a:pt x="10800" y="19615"/>
                  </a:lnTo>
                  <a:lnTo>
                    <a:pt x="13239" y="19265"/>
                  </a:lnTo>
                  <a:lnTo>
                    <a:pt x="14168" y="18915"/>
                  </a:lnTo>
                  <a:lnTo>
                    <a:pt x="15677" y="18097"/>
                  </a:lnTo>
                  <a:lnTo>
                    <a:pt x="16839" y="17046"/>
                  </a:lnTo>
                  <a:lnTo>
                    <a:pt x="18000" y="15762"/>
                  </a:lnTo>
                  <a:lnTo>
                    <a:pt x="18697" y="14244"/>
                  </a:lnTo>
                  <a:lnTo>
                    <a:pt x="18929" y="13427"/>
                  </a:lnTo>
                  <a:lnTo>
                    <a:pt x="19277" y="12493"/>
                  </a:lnTo>
                  <a:lnTo>
                    <a:pt x="19394" y="11676"/>
                  </a:lnTo>
                  <a:lnTo>
                    <a:pt x="19394" y="9924"/>
                  </a:lnTo>
                  <a:lnTo>
                    <a:pt x="19277" y="9107"/>
                  </a:lnTo>
                  <a:lnTo>
                    <a:pt x="18929" y="8173"/>
                  </a:lnTo>
                  <a:lnTo>
                    <a:pt x="18697" y="7356"/>
                  </a:lnTo>
                  <a:lnTo>
                    <a:pt x="18000" y="5838"/>
                  </a:lnTo>
                  <a:lnTo>
                    <a:pt x="16839" y="4554"/>
                  </a:lnTo>
                  <a:lnTo>
                    <a:pt x="15677" y="3503"/>
                  </a:lnTo>
                  <a:lnTo>
                    <a:pt x="14168" y="2685"/>
                  </a:lnTo>
                  <a:lnTo>
                    <a:pt x="13239" y="2335"/>
                  </a:lnTo>
                  <a:lnTo>
                    <a:pt x="10800" y="1985"/>
                  </a:lnTo>
                  <a:lnTo>
                    <a:pt x="9755" y="2102"/>
                  </a:lnTo>
                  <a:lnTo>
                    <a:pt x="8129" y="2335"/>
                  </a:lnTo>
                  <a:lnTo>
                    <a:pt x="7316" y="2685"/>
                  </a:lnTo>
                  <a:lnTo>
                    <a:pt x="5923" y="3503"/>
                  </a:lnTo>
                  <a:lnTo>
                    <a:pt x="4645" y="4554"/>
                  </a:lnTo>
                  <a:lnTo>
                    <a:pt x="3600" y="5838"/>
                  </a:lnTo>
                  <a:lnTo>
                    <a:pt x="2787" y="7356"/>
                  </a:lnTo>
                  <a:lnTo>
                    <a:pt x="2439" y="8173"/>
                  </a:lnTo>
                  <a:lnTo>
                    <a:pt x="2323" y="9107"/>
                  </a:lnTo>
                  <a:lnTo>
                    <a:pt x="2090" y="10742"/>
                  </a:lnTo>
                  <a:close/>
                  <a:moveTo>
                    <a:pt x="21600" y="10742"/>
                  </a:moveTo>
                  <a:lnTo>
                    <a:pt x="21484" y="11909"/>
                  </a:lnTo>
                  <a:lnTo>
                    <a:pt x="21368" y="12960"/>
                  </a:lnTo>
                  <a:lnTo>
                    <a:pt x="21019" y="14128"/>
                  </a:lnTo>
                  <a:lnTo>
                    <a:pt x="20671" y="15062"/>
                  </a:lnTo>
                  <a:lnTo>
                    <a:pt x="20206" y="15996"/>
                  </a:lnTo>
                  <a:lnTo>
                    <a:pt x="19626" y="16930"/>
                  </a:lnTo>
                  <a:lnTo>
                    <a:pt x="19161" y="17747"/>
                  </a:lnTo>
                  <a:lnTo>
                    <a:pt x="18465" y="18448"/>
                  </a:lnTo>
                  <a:lnTo>
                    <a:pt x="17535" y="19265"/>
                  </a:lnTo>
                  <a:lnTo>
                    <a:pt x="16723" y="19849"/>
                  </a:lnTo>
                  <a:lnTo>
                    <a:pt x="15910" y="20316"/>
                  </a:lnTo>
                  <a:lnTo>
                    <a:pt x="14981" y="20783"/>
                  </a:lnTo>
                  <a:lnTo>
                    <a:pt x="13935" y="21250"/>
                  </a:lnTo>
                  <a:lnTo>
                    <a:pt x="13006" y="21483"/>
                  </a:lnTo>
                  <a:lnTo>
                    <a:pt x="11845" y="21600"/>
                  </a:lnTo>
                  <a:lnTo>
                    <a:pt x="9639" y="21600"/>
                  </a:lnTo>
                  <a:lnTo>
                    <a:pt x="8594" y="21483"/>
                  </a:lnTo>
                  <a:lnTo>
                    <a:pt x="7548" y="21250"/>
                  </a:lnTo>
                  <a:lnTo>
                    <a:pt x="5690" y="20316"/>
                  </a:lnTo>
                  <a:lnTo>
                    <a:pt x="4645" y="19849"/>
                  </a:lnTo>
                  <a:lnTo>
                    <a:pt x="3832" y="19265"/>
                  </a:lnTo>
                  <a:lnTo>
                    <a:pt x="3135" y="18448"/>
                  </a:lnTo>
                  <a:lnTo>
                    <a:pt x="2439" y="17747"/>
                  </a:lnTo>
                  <a:lnTo>
                    <a:pt x="1742" y="16930"/>
                  </a:lnTo>
                  <a:lnTo>
                    <a:pt x="1161" y="15996"/>
                  </a:lnTo>
                  <a:lnTo>
                    <a:pt x="465" y="14128"/>
                  </a:lnTo>
                  <a:lnTo>
                    <a:pt x="232" y="12960"/>
                  </a:lnTo>
                  <a:lnTo>
                    <a:pt x="0" y="11909"/>
                  </a:lnTo>
                  <a:lnTo>
                    <a:pt x="0" y="9574"/>
                  </a:lnTo>
                  <a:lnTo>
                    <a:pt x="232" y="8640"/>
                  </a:lnTo>
                  <a:lnTo>
                    <a:pt x="465" y="7472"/>
                  </a:lnTo>
                  <a:lnTo>
                    <a:pt x="1161" y="5604"/>
                  </a:lnTo>
                  <a:lnTo>
                    <a:pt x="1742" y="4787"/>
                  </a:lnTo>
                  <a:lnTo>
                    <a:pt x="2439" y="3853"/>
                  </a:lnTo>
                  <a:lnTo>
                    <a:pt x="3135" y="3036"/>
                  </a:lnTo>
                  <a:lnTo>
                    <a:pt x="3832" y="2335"/>
                  </a:lnTo>
                  <a:lnTo>
                    <a:pt x="4645" y="1868"/>
                  </a:lnTo>
                  <a:lnTo>
                    <a:pt x="5690" y="1284"/>
                  </a:lnTo>
                  <a:lnTo>
                    <a:pt x="6619" y="817"/>
                  </a:lnTo>
                  <a:lnTo>
                    <a:pt x="7548" y="467"/>
                  </a:lnTo>
                  <a:lnTo>
                    <a:pt x="8594" y="117"/>
                  </a:lnTo>
                  <a:lnTo>
                    <a:pt x="9639" y="0"/>
                  </a:lnTo>
                  <a:lnTo>
                    <a:pt x="11845" y="0"/>
                  </a:lnTo>
                  <a:lnTo>
                    <a:pt x="13006" y="117"/>
                  </a:lnTo>
                  <a:lnTo>
                    <a:pt x="13935" y="467"/>
                  </a:lnTo>
                  <a:lnTo>
                    <a:pt x="14981" y="817"/>
                  </a:lnTo>
                  <a:lnTo>
                    <a:pt x="15910" y="1284"/>
                  </a:lnTo>
                  <a:lnTo>
                    <a:pt x="16723" y="1868"/>
                  </a:lnTo>
                  <a:lnTo>
                    <a:pt x="17535" y="2335"/>
                  </a:lnTo>
                  <a:lnTo>
                    <a:pt x="18465" y="3036"/>
                  </a:lnTo>
                  <a:lnTo>
                    <a:pt x="19161" y="3853"/>
                  </a:lnTo>
                  <a:lnTo>
                    <a:pt x="19626" y="4787"/>
                  </a:lnTo>
                  <a:lnTo>
                    <a:pt x="20206" y="5604"/>
                  </a:lnTo>
                  <a:lnTo>
                    <a:pt x="20671" y="6538"/>
                  </a:lnTo>
                  <a:lnTo>
                    <a:pt x="21019" y="7472"/>
                  </a:lnTo>
                  <a:lnTo>
                    <a:pt x="21368" y="8640"/>
                  </a:lnTo>
                  <a:lnTo>
                    <a:pt x="21484" y="9574"/>
                  </a:lnTo>
                  <a:lnTo>
                    <a:pt x="21600" y="10742"/>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grpSp>
      <p:sp>
        <p:nvSpPr>
          <p:cNvPr id="223" name="Shape 223"/>
          <p:cNvSpPr/>
          <p:nvPr>
            <p:ph type="title"/>
          </p:nvPr>
        </p:nvSpPr>
        <p:spPr>
          <a:xfrm>
            <a:off x="637596" y="3476494"/>
            <a:ext cx="5462017" cy="2800612"/>
          </a:xfrm>
          <a:prstGeom prst="rect">
            <a:avLst/>
          </a:prstGeom>
        </p:spPr>
        <p:txBody>
          <a:bodyPr/>
          <a:lstStyle/>
          <a:p>
            <a:pPr/>
            <a:r>
              <a:t>The institution-wide impact of accessibility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71" name="Shape 271"/>
          <p:cNvSpPr/>
          <p:nvPr>
            <p:ph type="title"/>
          </p:nvPr>
        </p:nvSpPr>
        <p:spPr>
          <a:xfrm>
            <a:off x="444606" y="404488"/>
            <a:ext cx="12115588" cy="1096066"/>
          </a:xfrm>
          <a:prstGeom prst="rect">
            <a:avLst/>
          </a:prstGeom>
        </p:spPr>
        <p:txBody>
          <a:bodyPr/>
          <a:lstStyle/>
          <a:p>
            <a:pPr/>
            <a:r>
              <a:t>Example 1: Heading Structure</a:t>
            </a:r>
          </a:p>
        </p:txBody>
      </p:sp>
      <p:pic>
        <p:nvPicPr>
          <p:cNvPr id="272" name="pasted-image.png"/>
          <p:cNvPicPr>
            <a:picLocks noChangeAspect="1"/>
          </p:cNvPicPr>
          <p:nvPr/>
        </p:nvPicPr>
        <p:blipFill>
          <a:blip r:embed="rId2">
            <a:extLst/>
          </a:blip>
          <a:stretch>
            <a:fillRect/>
          </a:stretch>
        </p:blipFill>
        <p:spPr>
          <a:xfrm>
            <a:off x="6824227" y="2376899"/>
            <a:ext cx="5292076" cy="6758177"/>
          </a:xfrm>
          <a:prstGeom prst="rect">
            <a:avLst/>
          </a:prstGeom>
          <a:ln w="12700">
            <a:miter lim="400000"/>
          </a:ln>
        </p:spPr>
      </p:pic>
      <p:pic>
        <p:nvPicPr>
          <p:cNvPr id="273" name="pasted-image.png"/>
          <p:cNvPicPr>
            <a:picLocks noChangeAspect="1"/>
          </p:cNvPicPr>
          <p:nvPr/>
        </p:nvPicPr>
        <p:blipFill>
          <a:blip r:embed="rId3">
            <a:extLst/>
          </a:blip>
          <a:stretch>
            <a:fillRect/>
          </a:stretch>
        </p:blipFill>
        <p:spPr>
          <a:xfrm>
            <a:off x="888497" y="2376899"/>
            <a:ext cx="5221866" cy="67581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76" name="Shape 276"/>
          <p:cNvSpPr/>
          <p:nvPr>
            <p:ph type="title"/>
          </p:nvPr>
        </p:nvSpPr>
        <p:spPr>
          <a:xfrm>
            <a:off x="444606" y="404488"/>
            <a:ext cx="12115588" cy="1096066"/>
          </a:xfrm>
          <a:prstGeom prst="rect">
            <a:avLst/>
          </a:prstGeom>
        </p:spPr>
        <p:txBody>
          <a:bodyPr/>
          <a:lstStyle/>
          <a:p>
            <a:pPr/>
            <a:r>
              <a:t>Example 2: Image Caption</a:t>
            </a:r>
          </a:p>
        </p:txBody>
      </p:sp>
      <p:pic>
        <p:nvPicPr>
          <p:cNvPr id="277" name="pasted-image.png"/>
          <p:cNvPicPr>
            <a:picLocks noChangeAspect="1"/>
          </p:cNvPicPr>
          <p:nvPr/>
        </p:nvPicPr>
        <p:blipFill>
          <a:blip r:embed="rId2">
            <a:extLst/>
          </a:blip>
          <a:stretch>
            <a:fillRect/>
          </a:stretch>
        </p:blipFill>
        <p:spPr>
          <a:xfrm>
            <a:off x="2803173" y="1910034"/>
            <a:ext cx="7398454" cy="79952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80" name="Shape 280"/>
          <p:cNvSpPr/>
          <p:nvPr>
            <p:ph type="title"/>
          </p:nvPr>
        </p:nvSpPr>
        <p:spPr>
          <a:xfrm>
            <a:off x="444606" y="404488"/>
            <a:ext cx="12115588" cy="1096066"/>
          </a:xfrm>
          <a:prstGeom prst="rect">
            <a:avLst/>
          </a:prstGeom>
        </p:spPr>
        <p:txBody>
          <a:bodyPr/>
          <a:lstStyle/>
          <a:p>
            <a:pPr/>
            <a:r>
              <a:t>Example 3: Scanned Document</a:t>
            </a:r>
          </a:p>
        </p:txBody>
      </p:sp>
      <p:pic>
        <p:nvPicPr>
          <p:cNvPr id="281" name="pasted-image.png"/>
          <p:cNvPicPr>
            <a:picLocks noChangeAspect="1"/>
          </p:cNvPicPr>
          <p:nvPr/>
        </p:nvPicPr>
        <p:blipFill>
          <a:blip r:embed="rId2">
            <a:extLst/>
          </a:blip>
          <a:stretch>
            <a:fillRect/>
          </a:stretch>
        </p:blipFill>
        <p:spPr>
          <a:xfrm>
            <a:off x="1141688" y="1934743"/>
            <a:ext cx="10721424" cy="76424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84" name="Shape 284"/>
          <p:cNvSpPr/>
          <p:nvPr>
            <p:ph type="title"/>
          </p:nvPr>
        </p:nvSpPr>
        <p:spPr>
          <a:xfrm>
            <a:off x="444606" y="404488"/>
            <a:ext cx="12115588" cy="1096066"/>
          </a:xfrm>
          <a:prstGeom prst="rect">
            <a:avLst/>
          </a:prstGeom>
        </p:spPr>
        <p:txBody>
          <a:bodyPr/>
          <a:lstStyle/>
          <a:p>
            <a:pPr/>
            <a:r>
              <a:t>Example 4: Captions/Subtitles</a:t>
            </a:r>
          </a:p>
        </p:txBody>
      </p:sp>
      <p:pic>
        <p:nvPicPr>
          <p:cNvPr id="285" name="pasted-image.png"/>
          <p:cNvPicPr>
            <a:picLocks noChangeAspect="1"/>
          </p:cNvPicPr>
          <p:nvPr/>
        </p:nvPicPr>
        <p:blipFill>
          <a:blip r:embed="rId2">
            <a:extLst/>
          </a:blip>
          <a:stretch>
            <a:fillRect/>
          </a:stretch>
        </p:blipFill>
        <p:spPr>
          <a:xfrm>
            <a:off x="865220" y="2115519"/>
            <a:ext cx="11274360" cy="72809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88" name="Shape 288"/>
          <p:cNvSpPr/>
          <p:nvPr>
            <p:ph type="title"/>
          </p:nvPr>
        </p:nvSpPr>
        <p:spPr>
          <a:xfrm>
            <a:off x="444606" y="404488"/>
            <a:ext cx="12115588" cy="1096066"/>
          </a:xfrm>
          <a:prstGeom prst="rect">
            <a:avLst/>
          </a:prstGeom>
        </p:spPr>
        <p:txBody>
          <a:bodyPr/>
          <a:lstStyle/>
          <a:p>
            <a:pPr/>
            <a:r>
              <a:t>Example 5: Google Docs</a:t>
            </a:r>
          </a:p>
        </p:txBody>
      </p:sp>
      <p:pic>
        <p:nvPicPr>
          <p:cNvPr id="289" name="pasted-image.png"/>
          <p:cNvPicPr>
            <a:picLocks noChangeAspect="1"/>
          </p:cNvPicPr>
          <p:nvPr/>
        </p:nvPicPr>
        <p:blipFill>
          <a:blip r:embed="rId2">
            <a:extLst/>
          </a:blip>
          <a:stretch>
            <a:fillRect/>
          </a:stretch>
        </p:blipFill>
        <p:spPr>
          <a:xfrm>
            <a:off x="1688962" y="1759501"/>
            <a:ext cx="9626876" cy="81707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1" name="pasted-image.png"/>
          <p:cNvPicPr>
            <a:picLocks noChangeAspect="1"/>
          </p:cNvPicPr>
          <p:nvPr/>
        </p:nvPicPr>
        <p:blipFill>
          <a:blip r:embed="rId2">
            <a:extLst/>
          </a:blip>
          <a:srcRect l="17573" t="0" r="17573" b="10343"/>
          <a:stretch>
            <a:fillRect/>
          </a:stretch>
        </p:blipFill>
        <p:spPr>
          <a:xfrm>
            <a:off x="7546216" y="2939582"/>
            <a:ext cx="3325559" cy="6083289"/>
          </a:xfrm>
          <a:prstGeom prst="rect">
            <a:avLst/>
          </a:prstGeom>
          <a:ln w="12700">
            <a:miter lim="400000"/>
          </a:ln>
        </p:spPr>
      </p:pic>
      <p:pic>
        <p:nvPicPr>
          <p:cNvPr id="292" name="pasted-image.png"/>
          <p:cNvPicPr>
            <a:picLocks noChangeAspect="1"/>
          </p:cNvPicPr>
          <p:nvPr/>
        </p:nvPicPr>
        <p:blipFill>
          <a:blip r:embed="rId3">
            <a:extLst/>
          </a:blip>
          <a:stretch>
            <a:fillRect/>
          </a:stretch>
        </p:blipFill>
        <p:spPr>
          <a:xfrm>
            <a:off x="7390600" y="2095816"/>
            <a:ext cx="3636792" cy="7320343"/>
          </a:xfrm>
          <a:prstGeom prst="rect">
            <a:avLst/>
          </a:prstGeom>
          <a:ln w="12700">
            <a:miter lim="400000"/>
          </a:ln>
        </p:spPr>
      </p:pic>
      <p:pic>
        <p:nvPicPr>
          <p:cNvPr id="293" name="pasted-image.png"/>
          <p:cNvPicPr>
            <a:picLocks noChangeAspect="1"/>
          </p:cNvPicPr>
          <p:nvPr/>
        </p:nvPicPr>
        <p:blipFill>
          <a:blip r:embed="rId4">
            <a:extLst/>
          </a:blip>
          <a:stretch>
            <a:fillRect/>
          </a:stretch>
        </p:blipFill>
        <p:spPr>
          <a:xfrm>
            <a:off x="2643499" y="2953259"/>
            <a:ext cx="3136893" cy="6395058"/>
          </a:xfrm>
          <a:prstGeom prst="rect">
            <a:avLst/>
          </a:prstGeom>
          <a:ln w="12700">
            <a:miter lim="400000"/>
          </a:ln>
        </p:spPr>
      </p:pic>
      <p:sp>
        <p:nvSpPr>
          <p:cNvPr id="294" name="Shape 294"/>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95" name="Shape 295"/>
          <p:cNvSpPr/>
          <p:nvPr>
            <p:ph type="title"/>
          </p:nvPr>
        </p:nvSpPr>
        <p:spPr>
          <a:xfrm>
            <a:off x="444606" y="404488"/>
            <a:ext cx="12115588" cy="1096066"/>
          </a:xfrm>
          <a:prstGeom prst="rect">
            <a:avLst/>
          </a:prstGeom>
        </p:spPr>
        <p:txBody>
          <a:bodyPr/>
          <a:lstStyle/>
          <a:p>
            <a:pPr/>
            <a:r>
              <a:t>Example 6: Mobile Use</a:t>
            </a:r>
          </a:p>
        </p:txBody>
      </p:sp>
      <p:pic>
        <p:nvPicPr>
          <p:cNvPr id="296" name="pasted-image.png"/>
          <p:cNvPicPr>
            <a:picLocks noChangeAspect="1"/>
          </p:cNvPicPr>
          <p:nvPr/>
        </p:nvPicPr>
        <p:blipFill>
          <a:blip r:embed="rId3">
            <a:extLst/>
          </a:blip>
          <a:stretch>
            <a:fillRect/>
          </a:stretch>
        </p:blipFill>
        <p:spPr>
          <a:xfrm>
            <a:off x="2393549" y="2095816"/>
            <a:ext cx="3636793" cy="73203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99" name="Shape 299"/>
          <p:cNvSpPr/>
          <p:nvPr>
            <p:ph type="title"/>
          </p:nvPr>
        </p:nvSpPr>
        <p:spPr>
          <a:xfrm>
            <a:off x="444606" y="404488"/>
            <a:ext cx="12115588" cy="1096066"/>
          </a:xfrm>
          <a:prstGeom prst="rect">
            <a:avLst/>
          </a:prstGeom>
        </p:spPr>
        <p:txBody>
          <a:bodyPr/>
          <a:lstStyle/>
          <a:p>
            <a:pPr/>
            <a:r>
              <a:t>Universal Design</a:t>
            </a:r>
          </a:p>
        </p:txBody>
      </p:sp>
      <p:sp>
        <p:nvSpPr>
          <p:cNvPr id="300" name="Shape 300"/>
          <p:cNvSpPr/>
          <p:nvPr>
            <p:ph type="body" idx="1"/>
          </p:nvPr>
        </p:nvSpPr>
        <p:spPr>
          <a:xfrm>
            <a:off x="442524" y="2661485"/>
            <a:ext cx="12117670" cy="6189005"/>
          </a:xfrm>
          <a:prstGeom prst="rect">
            <a:avLst/>
          </a:prstGeom>
        </p:spPr>
        <p:txBody>
          <a:bodyPr/>
          <a:lstStyle/>
          <a:p>
            <a:pPr/>
            <a:r>
              <a:t>Accessibility is about providing better access to everyone</a:t>
            </a:r>
          </a:p>
          <a:p>
            <a:pPr/>
            <a:r>
              <a:t>Accessibility improvements leads to higher quality and more usable content that can benefit all students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03" name="Shape 303"/>
          <p:cNvSpPr/>
          <p:nvPr>
            <p:ph type="body" sz="quarter" idx="1"/>
          </p:nvPr>
        </p:nvSpPr>
        <p:spPr>
          <a:xfrm>
            <a:off x="704067" y="4379664"/>
            <a:ext cx="11596666" cy="994272"/>
          </a:xfrm>
          <a:prstGeom prst="rect">
            <a:avLst/>
          </a:prstGeom>
        </p:spPr>
        <p:txBody>
          <a:bodyPr/>
          <a:lstStyle>
            <a:lvl1pPr marL="0" indent="0" algn="ctr">
              <a:buSzTx/>
              <a:buFontTx/>
              <a:buNone/>
              <a:defRPr sz="6000"/>
            </a:lvl1pPr>
          </a:lstStyle>
          <a:p>
            <a:pPr/>
            <a:r>
              <a:t>Accessibility ≠ Disability</a:t>
            </a:r>
          </a:p>
        </p:txBody>
      </p:sp>
      <p:sp>
        <p:nvSpPr>
          <p:cNvPr id="304" name="Shape 304"/>
          <p:cNvSpPr/>
          <p:nvPr/>
        </p:nvSpPr>
        <p:spPr>
          <a:xfrm>
            <a:off x="-104155" y="-320911"/>
            <a:ext cx="13213110" cy="2412650"/>
          </a:xfrm>
          <a:prstGeom prst="rect">
            <a:avLst/>
          </a:prstGeom>
          <a:solidFill>
            <a:srgbClr val="E2E2E2"/>
          </a:solidFill>
          <a:ln w="12700">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07" name="Shape 307"/>
          <p:cNvSpPr/>
          <p:nvPr>
            <p:ph type="body" sz="quarter" idx="1"/>
          </p:nvPr>
        </p:nvSpPr>
        <p:spPr>
          <a:xfrm>
            <a:off x="704067" y="4379664"/>
            <a:ext cx="11596666" cy="994272"/>
          </a:xfrm>
          <a:prstGeom prst="rect">
            <a:avLst/>
          </a:prstGeom>
        </p:spPr>
        <p:txBody>
          <a:bodyPr/>
          <a:lstStyle>
            <a:lvl1pPr marL="0" indent="0" algn="ctr">
              <a:buSzTx/>
              <a:buFontTx/>
              <a:buNone/>
              <a:defRPr sz="6000"/>
            </a:lvl1pPr>
          </a:lstStyle>
          <a:p>
            <a:pPr/>
            <a:r>
              <a:t>Accessibility ⊃ Disability</a:t>
            </a:r>
          </a:p>
        </p:txBody>
      </p:sp>
      <p:sp>
        <p:nvSpPr>
          <p:cNvPr id="308" name="Shape 308"/>
          <p:cNvSpPr/>
          <p:nvPr/>
        </p:nvSpPr>
        <p:spPr>
          <a:xfrm>
            <a:off x="-104155" y="-320911"/>
            <a:ext cx="13213110" cy="2412650"/>
          </a:xfrm>
          <a:prstGeom prst="rect">
            <a:avLst/>
          </a:prstGeom>
          <a:solidFill>
            <a:srgbClr val="E2E2E2"/>
          </a:solidFill>
          <a:ln w="12700">
            <a:miter lim="400000"/>
          </a:ln>
        </p:spPr>
        <p:txBody>
          <a:bodyPr lIns="50800" tIns="50800" rIns="50800" bIns="50800" anchor="ctr"/>
          <a:lstStyle/>
          <a:p>
            <a:pPr>
              <a:defRPr sz="2400">
                <a:solidFill>
                  <a:srgbClr val="FFFFFF"/>
                </a:solidFill>
              </a:defRPr>
            </a:pPr>
          </a:p>
        </p:txBody>
      </p:sp>
      <p:sp>
        <p:nvSpPr>
          <p:cNvPr id="309" name="Shape 309"/>
          <p:cNvSpPr/>
          <p:nvPr/>
        </p:nvSpPr>
        <p:spPr>
          <a:xfrm>
            <a:off x="3457184" y="5472387"/>
            <a:ext cx="6090432" cy="567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650240">
              <a:spcBef>
                <a:spcPts val="1400"/>
              </a:spcBef>
              <a:defRPr sz="2800">
                <a:solidFill>
                  <a:srgbClr val="191B23"/>
                </a:solidFill>
                <a:latin typeface="Calibri"/>
                <a:ea typeface="Calibri"/>
                <a:cs typeface="Calibri"/>
                <a:sym typeface="Calibri"/>
              </a:defRPr>
            </a:lvl1pPr>
          </a:lstStyle>
          <a:p>
            <a:pPr/>
            <a:r>
              <a:t>It affects all students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Num" sz="quarter" idx="2"/>
          </p:nvPr>
        </p:nvSpPr>
        <p:spPr>
          <a:xfrm>
            <a:off x="12387650" y="9213144"/>
            <a:ext cx="172543"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Shape 312"/>
          <p:cNvSpPr/>
          <p:nvPr>
            <p:ph type="title"/>
          </p:nvPr>
        </p:nvSpPr>
        <p:spPr>
          <a:xfrm>
            <a:off x="1473874" y="2196817"/>
            <a:ext cx="10057050" cy="5622321"/>
          </a:xfrm>
          <a:prstGeom prst="rect">
            <a:avLst/>
          </a:prstGeom>
        </p:spPr>
        <p:txBody>
          <a:bodyPr/>
          <a:lstStyle/>
          <a:p>
            <a:pPr/>
            <a:r>
              <a:t>Example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26" name="Shape 226"/>
          <p:cNvSpPr/>
          <p:nvPr/>
        </p:nvSpPr>
        <p:spPr>
          <a:xfrm>
            <a:off x="-104155" y="-320911"/>
            <a:ext cx="13213110" cy="2412650"/>
          </a:xfrm>
          <a:prstGeom prst="rect">
            <a:avLst/>
          </a:prstGeom>
          <a:solidFill>
            <a:srgbClr val="E2E2E2"/>
          </a:solidFill>
          <a:ln w="12700">
            <a:miter lim="400000"/>
          </a:ln>
        </p:spPr>
        <p:txBody>
          <a:bodyPr lIns="50800" tIns="50800" rIns="50800" bIns="50800" anchor="ctr"/>
          <a:lstStyle/>
          <a:p>
            <a:pPr>
              <a:defRPr sz="2400">
                <a:solidFill>
                  <a:srgbClr val="FFFFFF"/>
                </a:solidFill>
              </a:defRPr>
            </a:pPr>
          </a:p>
        </p:txBody>
      </p:sp>
      <p:sp>
        <p:nvSpPr>
          <p:cNvPr id="227" name="Shape 227"/>
          <p:cNvSpPr/>
          <p:nvPr>
            <p:ph type="body" sz="quarter" idx="1"/>
          </p:nvPr>
        </p:nvSpPr>
        <p:spPr>
          <a:xfrm>
            <a:off x="2485627" y="5238779"/>
            <a:ext cx="8033547" cy="2503682"/>
          </a:xfrm>
          <a:prstGeom prst="rect">
            <a:avLst/>
          </a:prstGeom>
        </p:spPr>
        <p:txBody>
          <a:bodyPr/>
          <a:lstStyle/>
          <a:p>
            <a:pPr marL="0" indent="0" algn="ctr">
              <a:buSzTx/>
              <a:buFontTx/>
              <a:buNone/>
              <a:defRPr b="1"/>
            </a:pPr>
            <a:r>
              <a:t>Nicolaas Matthijs</a:t>
            </a:r>
          </a:p>
          <a:p>
            <a:pPr marL="0" indent="0" algn="ctr">
              <a:buSzTx/>
              <a:buFontTx/>
              <a:buNone/>
              <a:defRPr sz="2400"/>
            </a:pPr>
            <a:r>
              <a:t>Product Manager, Blackboard Ally</a:t>
            </a:r>
          </a:p>
          <a:p>
            <a:pPr marL="0" indent="0" algn="ctr">
              <a:buSzTx/>
              <a:buFontTx/>
              <a:buNone/>
            </a:pPr>
          </a:p>
          <a:p>
            <a:pPr marL="0" indent="0" algn="ctr">
              <a:buSzTx/>
              <a:buFontTx/>
              <a:buNone/>
            </a:pPr>
            <a:r>
              <a:t>@nicolaasm</a:t>
            </a:r>
          </a:p>
        </p:txBody>
      </p:sp>
      <p:pic>
        <p:nvPicPr>
          <p:cNvPr id="228" name="image14.jpg"/>
          <p:cNvPicPr>
            <a:picLocks noChangeAspect="1"/>
          </p:cNvPicPr>
          <p:nvPr/>
        </p:nvPicPr>
        <p:blipFill>
          <a:blip r:embed="rId2">
            <a:extLst/>
          </a:blip>
          <a:srcRect l="0" t="0" r="6" b="6"/>
          <a:stretch>
            <a:fillRect/>
          </a:stretch>
        </p:blipFill>
        <p:spPr>
          <a:xfrm>
            <a:off x="5400873" y="2563732"/>
            <a:ext cx="2203054" cy="22030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7"/>
                  <a:pt x="4837" y="21600"/>
                  <a:pt x="10802" y="21600"/>
                </a:cubicBezTo>
                <a:cubicBezTo>
                  <a:pt x="16767" y="21600"/>
                  <a:pt x="21600" y="16767"/>
                  <a:pt x="21600" y="10802"/>
                </a:cubicBezTo>
                <a:cubicBezTo>
                  <a:pt x="21600" y="4837"/>
                  <a:pt x="16767" y="0"/>
                  <a:pt x="10802"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4" name="pasted-image.png"/>
          <p:cNvPicPr>
            <a:picLocks noChangeAspect="1"/>
          </p:cNvPicPr>
          <p:nvPr/>
        </p:nvPicPr>
        <p:blipFill>
          <a:blip r:embed="rId2">
            <a:extLst/>
          </a:blip>
          <a:stretch>
            <a:fillRect/>
          </a:stretch>
        </p:blipFill>
        <p:spPr>
          <a:xfrm>
            <a:off x="2646303" y="1809018"/>
            <a:ext cx="7712194" cy="8212692"/>
          </a:xfrm>
          <a:prstGeom prst="rect">
            <a:avLst/>
          </a:prstGeom>
          <a:ln w="12700">
            <a:miter lim="400000"/>
          </a:ln>
        </p:spPr>
      </p:pic>
      <p:sp>
        <p:nvSpPr>
          <p:cNvPr id="315" name="Shape 315"/>
          <p:cNvSpPr/>
          <p:nvPr/>
        </p:nvSpPr>
        <p:spPr>
          <a:xfrm>
            <a:off x="444606" y="954453"/>
            <a:ext cx="12115588"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algn="l" defTabSz="650240">
              <a:lnSpc>
                <a:spcPct val="90000"/>
              </a:lnSpc>
              <a:defRPr sz="3800">
                <a:solidFill>
                  <a:srgbClr val="191B23"/>
                </a:solidFill>
                <a:latin typeface="Georgia"/>
                <a:ea typeface="Georgia"/>
                <a:cs typeface="Georgia"/>
                <a:sym typeface="Georgia"/>
              </a:defRPr>
            </a:pPr>
            <a:r>
              <a:t>Example</a:t>
            </a:r>
            <a:r>
              <a:t> Document</a:t>
            </a:r>
          </a:p>
        </p:txBody>
      </p:sp>
      <p:sp>
        <p:nvSpPr>
          <p:cNvPr id="316" name="Shape 316"/>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19" name="Shape 319"/>
          <p:cNvSpPr/>
          <p:nvPr>
            <p:ph type="title"/>
          </p:nvPr>
        </p:nvSpPr>
        <p:spPr>
          <a:xfrm>
            <a:off x="444606" y="404488"/>
            <a:ext cx="12115588" cy="1096066"/>
          </a:xfrm>
          <a:prstGeom prst="rect">
            <a:avLst/>
          </a:prstGeom>
        </p:spPr>
        <p:txBody>
          <a:bodyPr/>
          <a:lstStyle/>
          <a:p>
            <a:pPr/>
            <a:r>
              <a:t>Beyond the visuals</a:t>
            </a:r>
          </a:p>
        </p:txBody>
      </p:sp>
      <p:sp>
        <p:nvSpPr>
          <p:cNvPr id="320" name="Shape 320"/>
          <p:cNvSpPr/>
          <p:nvPr>
            <p:ph type="body" idx="1"/>
          </p:nvPr>
        </p:nvSpPr>
        <p:spPr>
          <a:xfrm>
            <a:off x="442524" y="2837817"/>
            <a:ext cx="12117670" cy="6012673"/>
          </a:xfrm>
          <a:prstGeom prst="rect">
            <a:avLst/>
          </a:prstGeom>
        </p:spPr>
        <p:txBody>
          <a:bodyPr/>
          <a:lstStyle/>
          <a:p>
            <a:pPr/>
            <a:r>
              <a:t>We derive a lot of meaning from visuals, but computer is unable to see</a:t>
            </a:r>
          </a:p>
          <a:p>
            <a:pPr/>
            <a:r>
              <a:t>Semantics are very important for accessibility</a:t>
            </a:r>
          </a:p>
          <a:p>
            <a:pPr/>
            <a:r>
              <a:t>Computer is intermediary</a:t>
            </a:r>
          </a:p>
          <a:p>
            <a:pPr/>
            <a:r>
              <a:t>Using appropriate semantics makes computer understand structure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23" name="Shape 323"/>
          <p:cNvSpPr/>
          <p:nvPr>
            <p:ph type="title"/>
          </p:nvPr>
        </p:nvSpPr>
        <p:spPr>
          <a:xfrm>
            <a:off x="444606" y="404488"/>
            <a:ext cx="12115588" cy="1096066"/>
          </a:xfrm>
          <a:prstGeom prst="rect">
            <a:avLst/>
          </a:prstGeom>
        </p:spPr>
        <p:txBody>
          <a:bodyPr/>
          <a:lstStyle/>
          <a:p>
            <a:pPr/>
            <a:r>
              <a:t>Audio</a:t>
            </a:r>
          </a:p>
        </p:txBody>
      </p:sp>
      <p:sp>
        <p:nvSpPr>
          <p:cNvPr id="324" name="Shape 324"/>
          <p:cNvSpPr/>
          <p:nvPr>
            <p:ph type="body" idx="1"/>
          </p:nvPr>
        </p:nvSpPr>
        <p:spPr>
          <a:xfrm>
            <a:off x="442524" y="2661485"/>
            <a:ext cx="12117670" cy="6189005"/>
          </a:xfrm>
          <a:prstGeom prst="rect">
            <a:avLst/>
          </a:prstGeom>
        </p:spPr>
        <p:txBody>
          <a:bodyPr/>
          <a:lstStyle/>
          <a:p>
            <a:pPr/>
            <a:r>
              <a:t>Show how computer sees content</a:t>
            </a:r>
          </a:p>
          <a:p>
            <a:pPr lvl="1"/>
            <a:r>
              <a:t>Also how a screenreader works</a:t>
            </a:r>
          </a:p>
          <a:p>
            <a:pPr/>
            <a:r>
              <a:t>Close your eyes and follow along</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27" name="Shape 327"/>
          <p:cNvSpPr/>
          <p:nvPr>
            <p:ph type="title"/>
          </p:nvPr>
        </p:nvSpPr>
        <p:spPr>
          <a:xfrm>
            <a:off x="444606" y="404488"/>
            <a:ext cx="12115588" cy="1096066"/>
          </a:xfrm>
          <a:prstGeom prst="rect">
            <a:avLst/>
          </a:prstGeom>
        </p:spPr>
        <p:txBody>
          <a:bodyPr/>
          <a:lstStyle/>
          <a:p>
            <a:pPr/>
            <a:r>
              <a:t>Audio</a:t>
            </a:r>
          </a:p>
        </p:txBody>
      </p:sp>
      <p:pic>
        <p:nvPicPr>
          <p:cNvPr id="328" name="audio_poor_structure.mp3"/>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2433" y="8815720"/>
            <a:ext cx="571501" cy="571501"/>
          </a:xfrm>
          <a:prstGeom prst="rect">
            <a:avLst/>
          </a:prstGeom>
          <a:ln w="12700">
            <a:miter lim="400000"/>
          </a:ln>
        </p:spPr>
      </p:pic>
      <p:pic>
        <p:nvPicPr>
          <p:cNvPr id="329" name="pasted-image.png"/>
          <p:cNvPicPr>
            <a:picLocks noChangeAspect="1"/>
          </p:cNvPicPr>
          <p:nvPr/>
        </p:nvPicPr>
        <p:blipFill>
          <a:blip r:embed="rId6">
            <a:extLst/>
          </a:blip>
          <a:stretch>
            <a:fillRect/>
          </a:stretch>
        </p:blipFill>
        <p:spPr>
          <a:xfrm>
            <a:off x="3939448" y="3193036"/>
            <a:ext cx="5125904" cy="51259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2238365" fill="hold"/>
                                        <p:tgtEl>
                                          <p:spTgt spid="32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34" name="Shape 334"/>
          <p:cNvSpPr/>
          <p:nvPr>
            <p:ph type="title"/>
          </p:nvPr>
        </p:nvSpPr>
        <p:spPr>
          <a:xfrm>
            <a:off x="444606" y="404488"/>
            <a:ext cx="12115588" cy="1096066"/>
          </a:xfrm>
          <a:prstGeom prst="rect">
            <a:avLst/>
          </a:prstGeom>
        </p:spPr>
        <p:txBody>
          <a:bodyPr/>
          <a:lstStyle/>
          <a:p>
            <a:pPr/>
            <a:r>
              <a:t>Example</a:t>
            </a:r>
            <a:r>
              <a:t> Document</a:t>
            </a:r>
          </a:p>
        </p:txBody>
      </p:sp>
      <p:sp>
        <p:nvSpPr>
          <p:cNvPr id="335" name="Shape 335"/>
          <p:cNvSpPr/>
          <p:nvPr/>
        </p:nvSpPr>
        <p:spPr>
          <a:xfrm>
            <a:off x="1172905" y="2560571"/>
            <a:ext cx="10658989" cy="6390834"/>
          </a:xfrm>
          <a:prstGeom prst="rect">
            <a:avLst/>
          </a:prstGeom>
          <a:ln w="38100">
            <a:solidFill>
              <a:srgbClr val="000000"/>
            </a:solidFill>
            <a:miter lim="400000"/>
          </a:ln>
        </p:spPr>
        <p:txBody>
          <a:bodyPr lIns="50800" tIns="50800" rIns="50800" bIns="50800" anchor="ctr"/>
          <a:lstStyle/>
          <a:p>
            <a:pPr>
              <a:defRPr sz="2400">
                <a:solidFill>
                  <a:srgbClr val="FFFFFF"/>
                </a:solidFill>
              </a:defRPr>
            </a:pPr>
          </a:p>
        </p:txBody>
      </p:sp>
      <p:sp>
        <p:nvSpPr>
          <p:cNvPr id="336" name="Shape 336"/>
          <p:cNvSpPr/>
          <p:nvPr/>
        </p:nvSpPr>
        <p:spPr>
          <a:xfrm>
            <a:off x="1369183" y="4028787"/>
            <a:ext cx="10266431"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pPr>
            <a:r>
              <a:t>Nucleic acid sequence Nucleotides Nucleic acids consist of a chain of linked units called nucleotides. Each nucleotide consists of three subunits: a phosphate group and a sugar (ribose in the case of RNA, deoxyribose in DNA) make up the backbone of the nucleic acid strand, and attached to the sugar is one of a set of nucleobases. Biological significance In biological systems, nucleic acids contain information which is used by a living cell to construct specific proteins. The sequence of nucleobases on a nucleic acid strand is translated by cell machinery into a sequence of amino acids making up a protein strand. A = adenine C = cytosine G = guanine T = thymine </a:t>
            </a:r>
          </a:p>
          <a:p>
            <a:pPr algn="l">
              <a:defRPr sz="1800"/>
            </a:pPr>
            <a:r>
              <a:t>Apart from adenine (A), cytosine (C), guanine (G), thymine (T) and uracil (U), DNA and RNA also contain bases that have been modified after the nucleic acid chain has been formed. In DNA, the most common modified base is 5-methylcytidine (m5C). Amino Acid Codons Compressed Ala/A GCT, GCC, GCA, GCG GCN Arg/R CGT, CGC, CGA, CGG, AGA, AGG CGN, MGR</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8" name="pasted-image.png"/>
          <p:cNvPicPr>
            <a:picLocks noChangeAspect="1"/>
          </p:cNvPicPr>
          <p:nvPr/>
        </p:nvPicPr>
        <p:blipFill>
          <a:blip r:embed="rId2">
            <a:extLst/>
          </a:blip>
          <a:stretch>
            <a:fillRect/>
          </a:stretch>
        </p:blipFill>
        <p:spPr>
          <a:xfrm>
            <a:off x="2646302" y="1809018"/>
            <a:ext cx="7712196" cy="8212692"/>
          </a:xfrm>
          <a:prstGeom prst="rect">
            <a:avLst/>
          </a:prstGeom>
          <a:ln w="12700">
            <a:miter lim="400000"/>
          </a:ln>
        </p:spPr>
      </p:pic>
      <p:sp>
        <p:nvSpPr>
          <p:cNvPr id="339" name="Shape 339"/>
          <p:cNvSpPr/>
          <p:nvPr/>
        </p:nvSpPr>
        <p:spPr>
          <a:xfrm>
            <a:off x="444606" y="954453"/>
            <a:ext cx="12115588"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algn="l" defTabSz="650240">
              <a:lnSpc>
                <a:spcPct val="90000"/>
              </a:lnSpc>
              <a:defRPr sz="3800">
                <a:solidFill>
                  <a:srgbClr val="191B23"/>
                </a:solidFill>
                <a:latin typeface="Georgia"/>
                <a:ea typeface="Georgia"/>
                <a:cs typeface="Georgia"/>
                <a:sym typeface="Georgia"/>
              </a:defRPr>
            </a:pPr>
            <a:r>
              <a:t>Improved Example</a:t>
            </a:r>
            <a:r>
              <a:t> Document</a:t>
            </a:r>
          </a:p>
        </p:txBody>
      </p:sp>
      <p:sp>
        <p:nvSpPr>
          <p:cNvPr id="340" name="Shape 340"/>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43" name="Shape 343"/>
          <p:cNvSpPr/>
          <p:nvPr>
            <p:ph type="title"/>
          </p:nvPr>
        </p:nvSpPr>
        <p:spPr>
          <a:xfrm>
            <a:off x="444606" y="404488"/>
            <a:ext cx="12115588" cy="1096066"/>
          </a:xfrm>
          <a:prstGeom prst="rect">
            <a:avLst/>
          </a:prstGeom>
        </p:spPr>
        <p:txBody>
          <a:bodyPr/>
          <a:lstStyle/>
          <a:p>
            <a:pPr/>
            <a:r>
              <a:t>Improved Example Document</a:t>
            </a:r>
          </a:p>
        </p:txBody>
      </p:sp>
      <p:pic>
        <p:nvPicPr>
          <p:cNvPr id="344" name="audio_good_structure.mp3"/>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52433" y="8815720"/>
            <a:ext cx="571501" cy="571501"/>
          </a:xfrm>
          <a:prstGeom prst="rect">
            <a:avLst/>
          </a:prstGeom>
          <a:ln w="12700">
            <a:miter lim="400000"/>
          </a:ln>
        </p:spPr>
      </p:pic>
      <p:pic>
        <p:nvPicPr>
          <p:cNvPr id="345" name="pasted-image.png"/>
          <p:cNvPicPr>
            <a:picLocks noChangeAspect="1"/>
          </p:cNvPicPr>
          <p:nvPr/>
        </p:nvPicPr>
        <p:blipFill>
          <a:blip r:embed="rId6">
            <a:extLst/>
          </a:blip>
          <a:stretch>
            <a:fillRect/>
          </a:stretch>
        </p:blipFill>
        <p:spPr>
          <a:xfrm>
            <a:off x="3939448" y="3193036"/>
            <a:ext cx="5125904" cy="51259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6671020" fill="hold"/>
                                        <p:tgtEl>
                                          <p:spTgt spid="34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50" name="Shape 350"/>
          <p:cNvSpPr/>
          <p:nvPr>
            <p:ph type="title"/>
          </p:nvPr>
        </p:nvSpPr>
        <p:spPr>
          <a:xfrm>
            <a:off x="444606" y="404488"/>
            <a:ext cx="12115588" cy="1096066"/>
          </a:xfrm>
          <a:prstGeom prst="rect">
            <a:avLst/>
          </a:prstGeom>
        </p:spPr>
        <p:txBody>
          <a:bodyPr/>
          <a:lstStyle/>
          <a:p>
            <a:pPr/>
            <a:r>
              <a:t>Improved Example Document</a:t>
            </a:r>
          </a:p>
        </p:txBody>
      </p:sp>
      <p:sp>
        <p:nvSpPr>
          <p:cNvPr id="351" name="Shape 351"/>
          <p:cNvSpPr/>
          <p:nvPr/>
        </p:nvSpPr>
        <p:spPr>
          <a:xfrm>
            <a:off x="1172905" y="2422850"/>
            <a:ext cx="10658989" cy="6666274"/>
          </a:xfrm>
          <a:prstGeom prst="rect">
            <a:avLst/>
          </a:prstGeom>
          <a:ln w="38100">
            <a:solidFill>
              <a:srgbClr val="000000"/>
            </a:solidFill>
            <a:miter lim="400000"/>
          </a:ln>
        </p:spPr>
        <p:txBody>
          <a:bodyPr lIns="50800" tIns="50800" rIns="50800" bIns="50800" anchor="ctr"/>
          <a:lstStyle/>
          <a:p>
            <a:pPr>
              <a:defRPr sz="2400">
                <a:solidFill>
                  <a:srgbClr val="FFFFFF"/>
                </a:solidFill>
              </a:defRPr>
            </a:pPr>
          </a:p>
        </p:txBody>
      </p:sp>
      <p:sp>
        <p:nvSpPr>
          <p:cNvPr id="352" name="Shape 352"/>
          <p:cNvSpPr/>
          <p:nvPr/>
        </p:nvSpPr>
        <p:spPr>
          <a:xfrm>
            <a:off x="1369184" y="2403188"/>
            <a:ext cx="10266431" cy="670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800">
                <a:latin typeface="Helvetica"/>
                <a:ea typeface="Helvetica"/>
                <a:cs typeface="Helvetica"/>
                <a:sym typeface="Helvetica"/>
              </a:defRPr>
            </a:pPr>
            <a:r>
              <a:t>Nucleic acid sequence </a:t>
            </a:r>
          </a:p>
          <a:p>
            <a:pPr algn="l">
              <a:defRPr sz="1800"/>
            </a:pPr>
            <a:br>
              <a:rPr b="1" sz="2800">
                <a:latin typeface="Helvetica"/>
                <a:ea typeface="Helvetica"/>
                <a:cs typeface="Helvetica"/>
                <a:sym typeface="Helvetica"/>
              </a:rPr>
            </a:br>
            <a:r>
              <a:rPr b="1" sz="2200">
                <a:latin typeface="Helvetica"/>
                <a:ea typeface="Helvetica"/>
                <a:cs typeface="Helvetica"/>
                <a:sym typeface="Helvetica"/>
              </a:rPr>
              <a:t>Nucleotides</a:t>
            </a:r>
            <a:r>
              <a:t> </a:t>
            </a:r>
            <a:br/>
            <a:br/>
            <a:r>
              <a:t>Nucleic acids consist of a chain of linked units called nucleotides. Each nucleotide consists of three subunits: a phosphate group and a sugar (ribose in the case of RNA, deoxyribose in DNA) make up the backbone of the nucleic acid strand, and attached to the sugar is one of a set of nucleobases.</a:t>
            </a:r>
          </a:p>
          <a:p>
            <a:pPr algn="l">
              <a:defRPr sz="1800"/>
            </a:pPr>
          </a:p>
          <a:p>
            <a:pPr algn="l">
              <a:defRPr sz="1800"/>
            </a:pPr>
            <a:r>
              <a:t>IMAGE: A series of codons in part of a mRNA molecule. Each codon consists of three nucleotides, usually representing a single amino acid. </a:t>
            </a:r>
            <a:br/>
            <a:br/>
            <a:r>
              <a:rPr b="1" sz="2200">
                <a:latin typeface="Helvetica"/>
                <a:ea typeface="Helvetica"/>
                <a:cs typeface="Helvetica"/>
                <a:sym typeface="Helvetica"/>
              </a:rPr>
              <a:t>Biological significance </a:t>
            </a:r>
            <a:br>
              <a:rPr b="1" sz="2200">
                <a:latin typeface="Helvetica"/>
                <a:ea typeface="Helvetica"/>
                <a:cs typeface="Helvetica"/>
                <a:sym typeface="Helvetica"/>
              </a:rPr>
            </a:br>
            <a:br>
              <a:rPr b="1" sz="2200">
                <a:latin typeface="Helvetica"/>
                <a:ea typeface="Helvetica"/>
                <a:cs typeface="Helvetica"/>
                <a:sym typeface="Helvetica"/>
              </a:rPr>
            </a:br>
            <a:r>
              <a:t>In biological systems, nucleic acids contain information which is used by a living cell to construct specific proteins. The sequence of nucleobases on a nucleic acid strand is translated by cell machinery into a sequence of amino acids making up a protein strand. </a:t>
            </a:r>
            <a:br/>
          </a:p>
          <a:p>
            <a:pPr marL="222250" indent="-222250" algn="l">
              <a:buSzPct val="75000"/>
              <a:buChar char="•"/>
              <a:defRPr sz="1800"/>
            </a:pPr>
            <a:r>
              <a:t>A = adenine </a:t>
            </a:r>
          </a:p>
          <a:p>
            <a:pPr marL="222250" indent="-222250" algn="l">
              <a:buSzPct val="75000"/>
              <a:buChar char="•"/>
              <a:defRPr sz="1800"/>
            </a:pPr>
            <a:r>
              <a:t>C = cytosine </a:t>
            </a:r>
          </a:p>
          <a:p>
            <a:pPr marL="222250" indent="-222250" algn="l">
              <a:buSzPct val="75000"/>
              <a:buChar char="•"/>
              <a:defRPr sz="1800"/>
            </a:pPr>
            <a:r>
              <a:t>G = guanine </a:t>
            </a:r>
          </a:p>
          <a:p>
            <a:pPr marL="222250" indent="-222250" algn="l">
              <a:buSzPct val="75000"/>
              <a:buChar char="•"/>
              <a:defRPr sz="1800"/>
            </a:pPr>
            <a:r>
              <a:t>T = thymine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55" name="Shape 355"/>
          <p:cNvSpPr/>
          <p:nvPr>
            <p:ph type="title"/>
          </p:nvPr>
        </p:nvSpPr>
        <p:spPr>
          <a:xfrm>
            <a:off x="444606" y="404488"/>
            <a:ext cx="12115588" cy="1096066"/>
          </a:xfrm>
          <a:prstGeom prst="rect">
            <a:avLst/>
          </a:prstGeom>
        </p:spPr>
        <p:txBody>
          <a:bodyPr/>
          <a:lstStyle/>
          <a:p>
            <a:pPr/>
            <a:r>
              <a:t>Improved Example Document</a:t>
            </a:r>
          </a:p>
        </p:txBody>
      </p:sp>
      <p:sp>
        <p:nvSpPr>
          <p:cNvPr id="356" name="Shape 356"/>
          <p:cNvSpPr/>
          <p:nvPr/>
        </p:nvSpPr>
        <p:spPr>
          <a:xfrm>
            <a:off x="1369184" y="2731494"/>
            <a:ext cx="10266431" cy="205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800"/>
            </a:pPr>
            <a:r>
              <a:t>Apart from adenine (A), cytosine (C), guanine (G), thymine (T) and uracil (U), DNA and RNA also contain bases that have been modified after the nucleic acid chain has been formed. In DNA, the most common modified base is 5-methylcytidine (m5C). </a:t>
            </a:r>
            <a:br/>
            <a:br/>
            <a:br/>
            <a:br/>
          </a:p>
        </p:txBody>
      </p:sp>
      <p:sp>
        <p:nvSpPr>
          <p:cNvPr id="357" name="Shape 357"/>
          <p:cNvSpPr/>
          <p:nvPr/>
        </p:nvSpPr>
        <p:spPr>
          <a:xfrm>
            <a:off x="1172905" y="2422850"/>
            <a:ext cx="10658989" cy="6666274"/>
          </a:xfrm>
          <a:prstGeom prst="rect">
            <a:avLst/>
          </a:prstGeom>
          <a:ln w="38100">
            <a:solidFill>
              <a:srgbClr val="000000"/>
            </a:solidFill>
            <a:miter lim="400000"/>
          </a:ln>
        </p:spPr>
        <p:txBody>
          <a:bodyPr lIns="50800" tIns="50800" rIns="50800" bIns="50800" anchor="ctr"/>
          <a:lstStyle/>
          <a:p>
            <a:pPr>
              <a:defRPr sz="2400">
                <a:solidFill>
                  <a:srgbClr val="FFFFFF"/>
                </a:solidFill>
              </a:defRPr>
            </a:pPr>
          </a:p>
        </p:txBody>
      </p:sp>
      <p:graphicFrame>
        <p:nvGraphicFramePr>
          <p:cNvPr id="358" name="Table 358"/>
          <p:cNvGraphicFramePr/>
          <p:nvPr/>
        </p:nvGraphicFramePr>
        <p:xfrm>
          <a:off x="1413879" y="4115413"/>
          <a:ext cx="9880184" cy="1732356"/>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167048"/>
                <a:gridCol w="4419741"/>
                <a:gridCol w="3293394"/>
              </a:tblGrid>
              <a:tr h="524407">
                <a:tc>
                  <a:txBody>
                    <a:bodyPr/>
                    <a:lstStyle/>
                    <a:p>
                      <a:pPr algn="l" defTabSz="914400">
                        <a:defRPr b="0">
                          <a:solidFill>
                            <a:srgbClr val="000000"/>
                          </a:solidFill>
                        </a:defRPr>
                      </a:pPr>
                      <a:r>
                        <a:rPr>
                          <a:solidFill>
                            <a:srgbClr val="FFFFFF"/>
                          </a:solidFill>
                          <a:latin typeface="+mn-lt"/>
                          <a:ea typeface="+mn-ea"/>
                          <a:cs typeface="+mn-cs"/>
                        </a:rPr>
                        <a:t>Amino Acid</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solidFill>
                      <a:srgbClr val="53585F"/>
                    </a:solidFill>
                  </a:tcPr>
                </a:tc>
                <a:tc>
                  <a:txBody>
                    <a:bodyPr/>
                    <a:lstStyle/>
                    <a:p>
                      <a:pPr algn="l" defTabSz="914400">
                        <a:defRPr b="0">
                          <a:solidFill>
                            <a:srgbClr val="000000"/>
                          </a:solidFill>
                        </a:defRPr>
                      </a:pPr>
                      <a:r>
                        <a:rPr>
                          <a:solidFill>
                            <a:srgbClr val="FFFFFF"/>
                          </a:solidFill>
                          <a:latin typeface="+mn-lt"/>
                          <a:ea typeface="+mn-ea"/>
                          <a:cs typeface="+mn-cs"/>
                        </a:rPr>
                        <a:t>Codons</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solidFill>
                      <a:srgbClr val="53585F"/>
                    </a:solidFill>
                  </a:tcPr>
                </a:tc>
                <a:tc>
                  <a:txBody>
                    <a:bodyPr/>
                    <a:lstStyle/>
                    <a:p>
                      <a:pPr algn="l" defTabSz="914400">
                        <a:defRPr b="0">
                          <a:solidFill>
                            <a:srgbClr val="000000"/>
                          </a:solidFill>
                        </a:defRPr>
                      </a:pPr>
                      <a:r>
                        <a:rPr>
                          <a:solidFill>
                            <a:srgbClr val="FFFFFF"/>
                          </a:solidFill>
                          <a:latin typeface="+mn-lt"/>
                          <a:ea typeface="+mn-ea"/>
                          <a:cs typeface="+mn-cs"/>
                        </a:rPr>
                        <a:t>Compressed</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solidFill>
                      <a:srgbClr val="53585F"/>
                    </a:solidFill>
                  </a:tcPr>
                </a:tc>
              </a:tr>
              <a:tr h="593170">
                <a:tc>
                  <a:txBody>
                    <a:bodyPr/>
                    <a:lstStyle/>
                    <a:p>
                      <a:pPr algn="l" defTabSz="914400"/>
                      <a:r>
                        <a:t>Ala/A</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c>
                  <a:txBody>
                    <a:bodyPr/>
                    <a:lstStyle/>
                    <a:p>
                      <a:pPr algn="l" defTabSz="914400"/>
                      <a:r>
                        <a:t>GCT, GCC, GCA, GCG</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c>
                  <a:txBody>
                    <a:bodyPr/>
                    <a:lstStyle/>
                    <a:p>
                      <a:pPr algn="l" defTabSz="914400"/>
                      <a:r>
                        <a:t>GCN</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r>
              <a:tr h="614778">
                <a:tc>
                  <a:txBody>
                    <a:bodyPr/>
                    <a:lstStyle/>
                    <a:p>
                      <a:pPr algn="l" defTabSz="914400"/>
                      <a:r>
                        <a:t>Arg/R</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c>
                  <a:txBody>
                    <a:bodyPr/>
                    <a:lstStyle/>
                    <a:p>
                      <a:pPr algn="l" defTabSz="914400"/>
                      <a:r>
                        <a:t>CGT, CGC, CGA, CGG, AGA, AGG</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c>
                  <a:txBody>
                    <a:bodyPr/>
                    <a:lstStyle/>
                    <a:p>
                      <a:pPr algn="l" defTabSz="914400"/>
                      <a:r>
                        <a:t>CGN, MGR</a:t>
                      </a:r>
                    </a:p>
                  </a:txBody>
                  <a:tcPr marL="50800" marR="50800" marT="50800" marB="50800" anchor="ctr" anchorCtr="0" horzOverflow="overflow">
                    <a:lnL w="12700">
                      <a:solidFill>
                        <a:srgbClr val="174F86"/>
                      </a:solidFill>
                      <a:miter lim="400000"/>
                    </a:lnL>
                    <a:lnR w="12700">
                      <a:solidFill>
                        <a:srgbClr val="174F86"/>
                      </a:solidFill>
                      <a:miter lim="400000"/>
                    </a:lnR>
                    <a:lnT w="12700">
                      <a:solidFill>
                        <a:srgbClr val="174F86"/>
                      </a:solidFill>
                      <a:miter lim="400000"/>
                    </a:lnT>
                    <a:lnB w="12700">
                      <a:solidFill>
                        <a:srgbClr val="174F86"/>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61" name="Shape 361"/>
          <p:cNvSpPr/>
          <p:nvPr>
            <p:ph type="title"/>
          </p:nvPr>
        </p:nvSpPr>
        <p:spPr>
          <a:xfrm>
            <a:off x="444606" y="404488"/>
            <a:ext cx="12115588" cy="1096066"/>
          </a:xfrm>
          <a:prstGeom prst="rect">
            <a:avLst/>
          </a:prstGeom>
        </p:spPr>
        <p:txBody>
          <a:bodyPr/>
          <a:lstStyle/>
          <a:p>
            <a:pPr/>
            <a:r>
              <a:t>Benefits</a:t>
            </a:r>
          </a:p>
        </p:txBody>
      </p:sp>
      <p:sp>
        <p:nvSpPr>
          <p:cNvPr id="362" name="Shape 362"/>
          <p:cNvSpPr/>
          <p:nvPr>
            <p:ph type="body" idx="1"/>
          </p:nvPr>
        </p:nvSpPr>
        <p:spPr>
          <a:xfrm>
            <a:off x="442524" y="2661485"/>
            <a:ext cx="12117670" cy="6189005"/>
          </a:xfrm>
          <a:prstGeom prst="rect">
            <a:avLst/>
          </a:prstGeom>
        </p:spPr>
        <p:txBody>
          <a:bodyPr/>
          <a:lstStyle/>
          <a:p>
            <a:pPr/>
            <a:r>
              <a:t>Now that the computer understands the structure and semantics,</a:t>
            </a:r>
            <a:br/>
            <a:r>
              <a:t>more can be done with the content:</a:t>
            </a:r>
          </a:p>
          <a:p>
            <a:pPr lvl="2" marL="779144" indent="-315594"/>
            <a:r>
              <a:t>Automatically convert to alternative formats </a:t>
            </a:r>
            <a:br/>
            <a:r>
              <a:t>(audio, ePub, Braille, etc.)</a:t>
            </a:r>
          </a:p>
          <a:p>
            <a:pPr lvl="2" marL="779144" indent="-315594"/>
            <a:r>
              <a:t>Works much better with assistive technology</a:t>
            </a:r>
          </a:p>
          <a:p>
            <a:pPr lvl="2" marL="779144" indent="-315594"/>
            <a:r>
              <a:t>Generate meaningful Table of Contents, outline, etc.</a:t>
            </a:r>
          </a:p>
          <a:p>
            <a:pPr lvl="2" marL="779144" indent="-315594"/>
            <a:r>
              <a:t>Works better on mobile devices</a:t>
            </a:r>
          </a:p>
          <a:p>
            <a:pPr lvl="2" marL="779144" indent="-315594"/>
            <a:r>
              <a:t>Easier maintenance</a:t>
            </a:r>
          </a:p>
          <a:p>
            <a:pPr lvl="2" marL="779144" indent="-315594"/>
            <a:r>
              <a:t>etc.</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Num" sz="quarter" idx="2"/>
          </p:nvPr>
        </p:nvSpPr>
        <p:spPr>
          <a:xfrm>
            <a:off x="12433192" y="9213144"/>
            <a:ext cx="127001"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hape 231"/>
          <p:cNvSpPr/>
          <p:nvPr>
            <p:ph type="title"/>
          </p:nvPr>
        </p:nvSpPr>
        <p:spPr>
          <a:xfrm>
            <a:off x="1473874" y="2196817"/>
            <a:ext cx="10057050" cy="5622321"/>
          </a:xfrm>
          <a:prstGeom prst="rect">
            <a:avLst/>
          </a:prstGeom>
        </p:spPr>
        <p:txBody>
          <a:bodyPr/>
          <a:lstStyle/>
          <a:p>
            <a:pPr/>
            <a:r>
              <a:t>Accessibility ≠ Disability</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sldNum" sz="quarter" idx="2"/>
          </p:nvPr>
        </p:nvSpPr>
        <p:spPr>
          <a:xfrm>
            <a:off x="12387650" y="9213144"/>
            <a:ext cx="172543"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Shape 365"/>
          <p:cNvSpPr/>
          <p:nvPr>
            <p:ph type="title"/>
          </p:nvPr>
        </p:nvSpPr>
        <p:spPr>
          <a:xfrm>
            <a:off x="1473874" y="2196817"/>
            <a:ext cx="10057050" cy="5622321"/>
          </a:xfrm>
          <a:prstGeom prst="rect">
            <a:avLst/>
          </a:prstGeom>
        </p:spPr>
        <p:txBody>
          <a:bodyPr/>
          <a:lstStyle/>
          <a:p>
            <a:pPr/>
            <a:r>
              <a:t>How are we doing today?</a:t>
            </a:r>
            <a:b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68" name="Shape 368"/>
          <p:cNvSpPr/>
          <p:nvPr>
            <p:ph type="title"/>
          </p:nvPr>
        </p:nvSpPr>
        <p:spPr>
          <a:xfrm>
            <a:off x="444606" y="404488"/>
            <a:ext cx="12115588" cy="1096066"/>
          </a:xfrm>
          <a:prstGeom prst="rect">
            <a:avLst/>
          </a:prstGeom>
        </p:spPr>
        <p:txBody>
          <a:bodyPr/>
          <a:lstStyle/>
          <a:p>
            <a:pPr/>
            <a:r>
              <a:t>Data Study</a:t>
            </a:r>
          </a:p>
        </p:txBody>
      </p:sp>
      <p:sp>
        <p:nvSpPr>
          <p:cNvPr id="369" name="Shape 369"/>
          <p:cNvSpPr/>
          <p:nvPr>
            <p:ph type="body" idx="1"/>
          </p:nvPr>
        </p:nvSpPr>
        <p:spPr>
          <a:xfrm>
            <a:off x="442524" y="2921345"/>
            <a:ext cx="12117670" cy="5929145"/>
          </a:xfrm>
          <a:prstGeom prst="rect">
            <a:avLst/>
          </a:prstGeom>
        </p:spPr>
        <p:txBody>
          <a:bodyPr/>
          <a:lstStyle/>
          <a:p>
            <a:pPr/>
            <a:r>
              <a:t>Large scale data study</a:t>
            </a:r>
          </a:p>
          <a:p>
            <a:pPr lvl="1"/>
            <a:r>
              <a:t>20 Higher Education institutions</a:t>
            </a:r>
          </a:p>
          <a:p>
            <a:pPr lvl="1"/>
            <a:r>
              <a:t>Up to 5 years of data per institution</a:t>
            </a:r>
          </a:p>
          <a:p>
            <a:pPr lvl="1"/>
            <a:r>
              <a:t>21+ million content items</a:t>
            </a:r>
          </a:p>
          <a:p>
            <a:pPr lvl="1"/>
            <a:r>
              <a:t>700,000+ courses</a:t>
            </a:r>
          </a:p>
          <a:p>
            <a:pPr/>
            <a:r>
              <a:t>Looks at all courses in institution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72" name="Shape 372"/>
          <p:cNvSpPr/>
          <p:nvPr>
            <p:ph type="title"/>
          </p:nvPr>
        </p:nvSpPr>
        <p:spPr>
          <a:xfrm>
            <a:off x="444606" y="404488"/>
            <a:ext cx="12115588" cy="1096066"/>
          </a:xfrm>
          <a:prstGeom prst="rect">
            <a:avLst/>
          </a:prstGeom>
        </p:spPr>
        <p:txBody>
          <a:bodyPr/>
          <a:lstStyle/>
          <a:p>
            <a:pPr/>
            <a:r>
              <a:t>Content Type Distribution</a:t>
            </a:r>
          </a:p>
        </p:txBody>
      </p:sp>
      <p:graphicFrame>
        <p:nvGraphicFramePr>
          <p:cNvPr id="373" name="Chart 373"/>
          <p:cNvGraphicFramePr/>
          <p:nvPr/>
        </p:nvGraphicFramePr>
        <p:xfrm>
          <a:off x="446795" y="2168888"/>
          <a:ext cx="11382913" cy="6619828"/>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76" name="Shape 376"/>
          <p:cNvSpPr/>
          <p:nvPr>
            <p:ph type="title"/>
          </p:nvPr>
        </p:nvSpPr>
        <p:spPr>
          <a:xfrm>
            <a:off x="444606" y="404488"/>
            <a:ext cx="12115588" cy="1096066"/>
          </a:xfrm>
          <a:prstGeom prst="rect">
            <a:avLst/>
          </a:prstGeom>
        </p:spPr>
        <p:txBody>
          <a:bodyPr/>
          <a:lstStyle/>
          <a:p>
            <a:pPr/>
            <a:r>
              <a:t>Content Type Distribution</a:t>
            </a:r>
          </a:p>
        </p:txBody>
      </p:sp>
      <p:sp>
        <p:nvSpPr>
          <p:cNvPr id="377" name="Shape 377"/>
          <p:cNvSpPr/>
          <p:nvPr>
            <p:ph type="body" idx="1"/>
          </p:nvPr>
        </p:nvSpPr>
        <p:spPr>
          <a:xfrm>
            <a:off x="442524" y="2921345"/>
            <a:ext cx="12117670" cy="5929145"/>
          </a:xfrm>
          <a:prstGeom prst="rect">
            <a:avLst/>
          </a:prstGeom>
        </p:spPr>
        <p:txBody>
          <a:bodyPr/>
          <a:lstStyle/>
          <a:p>
            <a:pPr/>
            <a:r>
              <a:t>Most common content types are Image and PDF</a:t>
            </a:r>
          </a:p>
          <a:p>
            <a:pPr lvl="1"/>
            <a:r>
              <a:t>Not a great starting point for accessibility</a:t>
            </a:r>
          </a:p>
          <a:p>
            <a:pPr/>
            <a:r>
              <a:t>Significant institutional differences</a:t>
            </a:r>
          </a:p>
          <a:p>
            <a:pPr lvl="1"/>
            <a:r>
              <a:t>Can be skewed by courses with lots of unusual content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80" name="Shape 380"/>
          <p:cNvSpPr/>
          <p:nvPr>
            <p:ph type="title"/>
          </p:nvPr>
        </p:nvSpPr>
        <p:spPr>
          <a:xfrm>
            <a:off x="444606" y="404488"/>
            <a:ext cx="12115588" cy="1096066"/>
          </a:xfrm>
          <a:prstGeom prst="rect">
            <a:avLst/>
          </a:prstGeom>
        </p:spPr>
        <p:txBody>
          <a:bodyPr/>
          <a:lstStyle/>
          <a:p>
            <a:pPr/>
            <a:r>
              <a:t>Scanned Documents (Per Institution)</a:t>
            </a:r>
          </a:p>
        </p:txBody>
      </p:sp>
      <p:graphicFrame>
        <p:nvGraphicFramePr>
          <p:cNvPr id="381" name="Chart 381"/>
          <p:cNvGraphicFramePr/>
          <p:nvPr/>
        </p:nvGraphicFramePr>
        <p:xfrm>
          <a:off x="413115" y="2169234"/>
          <a:ext cx="11776372" cy="6619149"/>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84" name="Shape 384"/>
          <p:cNvSpPr/>
          <p:nvPr>
            <p:ph type="title"/>
          </p:nvPr>
        </p:nvSpPr>
        <p:spPr>
          <a:xfrm>
            <a:off x="444606" y="404488"/>
            <a:ext cx="12115588" cy="1096066"/>
          </a:xfrm>
          <a:prstGeom prst="rect">
            <a:avLst/>
          </a:prstGeom>
        </p:spPr>
        <p:txBody>
          <a:bodyPr/>
          <a:lstStyle/>
          <a:p>
            <a:pPr/>
            <a:r>
              <a:t>Scanned Documents (Trend)</a:t>
            </a:r>
          </a:p>
        </p:txBody>
      </p:sp>
      <p:graphicFrame>
        <p:nvGraphicFramePr>
          <p:cNvPr id="385" name="Chart 385"/>
          <p:cNvGraphicFramePr/>
          <p:nvPr/>
        </p:nvGraphicFramePr>
        <p:xfrm>
          <a:off x="383912" y="2181927"/>
          <a:ext cx="11772717" cy="659407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88" name="Shape 388"/>
          <p:cNvSpPr/>
          <p:nvPr>
            <p:ph type="title"/>
          </p:nvPr>
        </p:nvSpPr>
        <p:spPr>
          <a:xfrm>
            <a:off x="444606" y="404488"/>
            <a:ext cx="12115588" cy="1096066"/>
          </a:xfrm>
          <a:prstGeom prst="rect">
            <a:avLst/>
          </a:prstGeom>
        </p:spPr>
        <p:txBody>
          <a:bodyPr/>
          <a:lstStyle/>
          <a:p>
            <a:pPr/>
            <a:r>
              <a:t>Scanned Documents (Trend)</a:t>
            </a:r>
          </a:p>
        </p:txBody>
      </p:sp>
      <p:sp>
        <p:nvSpPr>
          <p:cNvPr id="389" name="Shape 389"/>
          <p:cNvSpPr/>
          <p:nvPr>
            <p:ph type="body" idx="1"/>
          </p:nvPr>
        </p:nvSpPr>
        <p:spPr>
          <a:xfrm>
            <a:off x="442524" y="2921345"/>
            <a:ext cx="12117670" cy="5929145"/>
          </a:xfrm>
          <a:prstGeom prst="rect">
            <a:avLst/>
          </a:prstGeom>
        </p:spPr>
        <p:txBody>
          <a:bodyPr/>
          <a:lstStyle/>
          <a:p>
            <a:pPr/>
            <a:r>
              <a:t>Very minor overall downward trend</a:t>
            </a:r>
          </a:p>
          <a:p>
            <a:pPr/>
            <a:r>
              <a:t>Some institution are improving significantly</a:t>
            </a:r>
          </a:p>
          <a:p>
            <a:pPr lvl="1"/>
            <a:r>
              <a:t>Strong connection with institutional initiatives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92" name="Shape 392"/>
          <p:cNvSpPr/>
          <p:nvPr>
            <p:ph type="title"/>
          </p:nvPr>
        </p:nvSpPr>
        <p:spPr>
          <a:xfrm>
            <a:off x="444606" y="404488"/>
            <a:ext cx="12115588" cy="1096066"/>
          </a:xfrm>
          <a:prstGeom prst="rect">
            <a:avLst/>
          </a:prstGeom>
        </p:spPr>
        <p:txBody>
          <a:bodyPr/>
          <a:lstStyle/>
          <a:p>
            <a:pPr/>
            <a:r>
              <a:t>Untagged PDFs (Per Institution)</a:t>
            </a:r>
          </a:p>
        </p:txBody>
      </p:sp>
      <p:graphicFrame>
        <p:nvGraphicFramePr>
          <p:cNvPr id="393" name="Chart 393"/>
          <p:cNvGraphicFramePr/>
          <p:nvPr/>
        </p:nvGraphicFramePr>
        <p:xfrm>
          <a:off x="427644" y="2169434"/>
          <a:ext cx="11747316" cy="661875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396" name="Shape 396"/>
          <p:cNvSpPr/>
          <p:nvPr>
            <p:ph type="title"/>
          </p:nvPr>
        </p:nvSpPr>
        <p:spPr>
          <a:xfrm>
            <a:off x="444606" y="404488"/>
            <a:ext cx="12115588" cy="1096066"/>
          </a:xfrm>
          <a:prstGeom prst="rect">
            <a:avLst/>
          </a:prstGeom>
        </p:spPr>
        <p:txBody>
          <a:bodyPr/>
          <a:lstStyle/>
          <a:p>
            <a:pPr/>
            <a:r>
              <a:t>Untagged PDFs (Trend)</a:t>
            </a:r>
          </a:p>
        </p:txBody>
      </p:sp>
      <p:graphicFrame>
        <p:nvGraphicFramePr>
          <p:cNvPr id="397" name="Chart 397"/>
          <p:cNvGraphicFramePr/>
          <p:nvPr/>
        </p:nvGraphicFramePr>
        <p:xfrm>
          <a:off x="398768" y="2181927"/>
          <a:ext cx="11743009" cy="659407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00" name="Shape 400"/>
          <p:cNvSpPr/>
          <p:nvPr>
            <p:ph type="title"/>
          </p:nvPr>
        </p:nvSpPr>
        <p:spPr>
          <a:xfrm>
            <a:off x="444606" y="404488"/>
            <a:ext cx="12115588" cy="1096066"/>
          </a:xfrm>
          <a:prstGeom prst="rect">
            <a:avLst/>
          </a:prstGeom>
        </p:spPr>
        <p:txBody>
          <a:bodyPr/>
          <a:lstStyle/>
          <a:p>
            <a:pPr/>
            <a:r>
              <a:t>Untagged PDFs (Trend)</a:t>
            </a:r>
          </a:p>
        </p:txBody>
      </p:sp>
      <p:sp>
        <p:nvSpPr>
          <p:cNvPr id="401" name="Shape 401"/>
          <p:cNvSpPr/>
          <p:nvPr>
            <p:ph type="body" idx="1"/>
          </p:nvPr>
        </p:nvSpPr>
        <p:spPr>
          <a:xfrm>
            <a:off x="442524" y="2921345"/>
            <a:ext cx="12117670" cy="5929145"/>
          </a:xfrm>
          <a:prstGeom prst="rect">
            <a:avLst/>
          </a:prstGeom>
        </p:spPr>
        <p:txBody>
          <a:bodyPr/>
          <a:lstStyle/>
          <a:p>
            <a:pPr/>
            <a:r>
              <a:t>Slight but consistent overall downward trend</a:t>
            </a:r>
          </a:p>
          <a:p>
            <a:pPr lvl="1"/>
            <a:r>
              <a:t>Software improvements?</a:t>
            </a:r>
          </a:p>
          <a:p>
            <a:pPr/>
            <a:r>
              <a:t>Quite a large band</a:t>
            </a:r>
          </a:p>
          <a:p>
            <a:pPr lvl="1"/>
            <a:r>
              <a:t>Institutional licensing decisions?</a:t>
            </a:r>
          </a:p>
          <a:p>
            <a:pPr/>
            <a:r>
              <a:t>Doesn’t say anything about the quality of the tags yet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34" name="Shape 234"/>
          <p:cNvSpPr/>
          <p:nvPr>
            <p:ph type="title"/>
          </p:nvPr>
        </p:nvSpPr>
        <p:spPr>
          <a:xfrm>
            <a:off x="444606" y="404488"/>
            <a:ext cx="12115588" cy="1096066"/>
          </a:xfrm>
          <a:prstGeom prst="rect">
            <a:avLst/>
          </a:prstGeom>
        </p:spPr>
        <p:txBody>
          <a:bodyPr/>
          <a:lstStyle/>
          <a:p>
            <a:pPr/>
            <a:r>
              <a:t>Accessibility</a:t>
            </a:r>
          </a:p>
        </p:txBody>
      </p:sp>
      <p:sp>
        <p:nvSpPr>
          <p:cNvPr id="235" name="Shape 235"/>
          <p:cNvSpPr/>
          <p:nvPr>
            <p:ph type="body" sz="half" idx="1"/>
          </p:nvPr>
        </p:nvSpPr>
        <p:spPr>
          <a:xfrm>
            <a:off x="2485627" y="3441521"/>
            <a:ext cx="8033547" cy="4628933"/>
          </a:xfrm>
          <a:prstGeom prst="rect">
            <a:avLst/>
          </a:prstGeom>
        </p:spPr>
        <p:txBody>
          <a:bodyPr/>
          <a:lstStyle/>
          <a:p>
            <a:pPr marL="0" indent="0" algn="just">
              <a:buSzTx/>
              <a:buFontTx/>
              <a:buNone/>
            </a:pPr>
            <a:r>
              <a:t>Accessibility refers to the design of products, devices, services, or environments for people who experience disabilities. The concept of accessible design and practice of accessible development ensures both "direct access" (i.e. unassisted) and "indirect access" meaning compatibility with a person's assistive technology.</a:t>
            </a:r>
          </a:p>
          <a:p>
            <a:pPr marL="0" indent="0">
              <a:buSzTx/>
              <a:buFontTx/>
              <a:buNone/>
            </a:pPr>
          </a:p>
          <a:p>
            <a:pPr marL="0" indent="0">
              <a:buSzTx/>
              <a:buFontTx/>
              <a:buNone/>
            </a:pPr>
            <a:r>
              <a:t>- Wikipedia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04" name="Shape 404"/>
          <p:cNvSpPr/>
          <p:nvPr>
            <p:ph type="title"/>
          </p:nvPr>
        </p:nvSpPr>
        <p:spPr>
          <a:xfrm>
            <a:off x="444606" y="404488"/>
            <a:ext cx="12115588" cy="1096066"/>
          </a:xfrm>
          <a:prstGeom prst="rect">
            <a:avLst/>
          </a:prstGeom>
        </p:spPr>
        <p:txBody>
          <a:bodyPr/>
          <a:lstStyle/>
          <a:p>
            <a:pPr/>
            <a:r>
              <a:t>Headings - Documents (Trend)</a:t>
            </a:r>
          </a:p>
        </p:txBody>
      </p:sp>
      <p:graphicFrame>
        <p:nvGraphicFramePr>
          <p:cNvPr id="405" name="Chart 405"/>
          <p:cNvGraphicFramePr/>
          <p:nvPr/>
        </p:nvGraphicFramePr>
        <p:xfrm>
          <a:off x="398768" y="2181927"/>
          <a:ext cx="11743009" cy="659407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08" name="Shape 408"/>
          <p:cNvSpPr/>
          <p:nvPr>
            <p:ph type="title"/>
          </p:nvPr>
        </p:nvSpPr>
        <p:spPr>
          <a:xfrm>
            <a:off x="444606" y="404488"/>
            <a:ext cx="12115588" cy="1096066"/>
          </a:xfrm>
          <a:prstGeom prst="rect">
            <a:avLst/>
          </a:prstGeom>
        </p:spPr>
        <p:txBody>
          <a:bodyPr/>
          <a:lstStyle/>
          <a:p>
            <a:pPr/>
            <a:r>
              <a:t>Headings - Presentations (Trend)</a:t>
            </a:r>
          </a:p>
        </p:txBody>
      </p:sp>
      <p:graphicFrame>
        <p:nvGraphicFramePr>
          <p:cNvPr id="409" name="Chart 409"/>
          <p:cNvGraphicFramePr/>
          <p:nvPr/>
        </p:nvGraphicFramePr>
        <p:xfrm>
          <a:off x="383912" y="2181927"/>
          <a:ext cx="11743009" cy="659407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12" name="Shape 412"/>
          <p:cNvSpPr/>
          <p:nvPr>
            <p:ph type="title"/>
          </p:nvPr>
        </p:nvSpPr>
        <p:spPr>
          <a:xfrm>
            <a:off x="444606" y="404488"/>
            <a:ext cx="12115588" cy="1096066"/>
          </a:xfrm>
          <a:prstGeom prst="rect">
            <a:avLst/>
          </a:prstGeom>
        </p:spPr>
        <p:txBody>
          <a:bodyPr/>
          <a:lstStyle/>
          <a:p>
            <a:pPr/>
            <a:r>
              <a:t>Headings (Trend)</a:t>
            </a:r>
          </a:p>
        </p:txBody>
      </p:sp>
      <p:sp>
        <p:nvSpPr>
          <p:cNvPr id="413" name="Shape 413"/>
          <p:cNvSpPr/>
          <p:nvPr>
            <p:ph type="body" idx="1"/>
          </p:nvPr>
        </p:nvSpPr>
        <p:spPr>
          <a:xfrm>
            <a:off x="442524" y="2921345"/>
            <a:ext cx="12117670" cy="5929145"/>
          </a:xfrm>
          <a:prstGeom prst="rect">
            <a:avLst/>
          </a:prstGeom>
        </p:spPr>
        <p:txBody>
          <a:bodyPr/>
          <a:lstStyle/>
          <a:p>
            <a:pPr/>
            <a:r>
              <a:t>About half of the documents is flagged as not using headings correctly, while only roughly 1 in 5 presentations is flagged as not using headings correctly</a:t>
            </a:r>
          </a:p>
          <a:p>
            <a:pPr lvl="1"/>
            <a:r>
              <a:t>Thanks to built-in slide templates</a:t>
            </a:r>
          </a:p>
          <a:p>
            <a:pPr/>
            <a:r>
              <a:t>Institutional content templates can be very effective</a:t>
            </a:r>
          </a:p>
          <a:p>
            <a:pPr lvl="1"/>
            <a:r>
              <a:t>Make sure the institutional content templates are accessible. Otherwise, the problem can become significantly worse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16" name="Shape 416"/>
          <p:cNvSpPr/>
          <p:nvPr>
            <p:ph type="title"/>
          </p:nvPr>
        </p:nvSpPr>
        <p:spPr>
          <a:xfrm>
            <a:off x="444606" y="404488"/>
            <a:ext cx="12115588" cy="1096066"/>
          </a:xfrm>
          <a:prstGeom prst="rect">
            <a:avLst/>
          </a:prstGeom>
        </p:spPr>
        <p:txBody>
          <a:bodyPr/>
          <a:lstStyle/>
          <a:p>
            <a:pPr/>
            <a:r>
              <a:t>Images Without An Alternative Description </a:t>
            </a:r>
            <a:br/>
            <a:r>
              <a:t>(Trend)</a:t>
            </a:r>
          </a:p>
        </p:txBody>
      </p:sp>
      <p:graphicFrame>
        <p:nvGraphicFramePr>
          <p:cNvPr id="417" name="Chart 417"/>
          <p:cNvGraphicFramePr/>
          <p:nvPr/>
        </p:nvGraphicFramePr>
        <p:xfrm>
          <a:off x="398768" y="2167070"/>
          <a:ext cx="11743009" cy="659306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20" name="Shape 420"/>
          <p:cNvSpPr/>
          <p:nvPr>
            <p:ph type="title"/>
          </p:nvPr>
        </p:nvSpPr>
        <p:spPr>
          <a:xfrm>
            <a:off x="444606" y="404488"/>
            <a:ext cx="12115588" cy="1096066"/>
          </a:xfrm>
          <a:prstGeom prst="rect">
            <a:avLst/>
          </a:prstGeom>
        </p:spPr>
        <p:txBody>
          <a:bodyPr/>
          <a:lstStyle/>
          <a:p>
            <a:pPr/>
            <a:r>
              <a:t>Images Without An Alternative Description </a:t>
            </a:r>
            <a:br/>
            <a:r>
              <a:t>(Trend)</a:t>
            </a:r>
          </a:p>
        </p:txBody>
      </p:sp>
      <p:sp>
        <p:nvSpPr>
          <p:cNvPr id="421" name="Shape 421"/>
          <p:cNvSpPr/>
          <p:nvPr>
            <p:ph type="body" idx="1"/>
          </p:nvPr>
        </p:nvSpPr>
        <p:spPr>
          <a:xfrm>
            <a:off x="442524" y="2921345"/>
            <a:ext cx="12117670" cy="5929145"/>
          </a:xfrm>
          <a:prstGeom prst="rect">
            <a:avLst/>
          </a:prstGeom>
        </p:spPr>
        <p:txBody>
          <a:bodyPr/>
          <a:lstStyle/>
          <a:p>
            <a:pPr/>
            <a:r>
              <a:t>Over 75% of images don’t have an alternative description</a:t>
            </a:r>
          </a:p>
          <a:p>
            <a:pPr/>
            <a:r>
              <a:t>Deteriorating slightly over time</a:t>
            </a:r>
          </a:p>
          <a:p>
            <a:pPr lvl="1"/>
            <a:r>
              <a:t>Many systems now set file name as default alt text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24" name="Shape 424"/>
          <p:cNvSpPr/>
          <p:nvPr>
            <p:ph type="title"/>
          </p:nvPr>
        </p:nvSpPr>
        <p:spPr>
          <a:xfrm>
            <a:off x="444606" y="404488"/>
            <a:ext cx="12115588" cy="1096066"/>
          </a:xfrm>
          <a:prstGeom prst="rect">
            <a:avLst/>
          </a:prstGeom>
        </p:spPr>
        <p:txBody>
          <a:bodyPr/>
          <a:lstStyle/>
          <a:p>
            <a:pPr/>
            <a:r>
              <a:t>Documents With Contrast Issues (Per Institution)</a:t>
            </a:r>
          </a:p>
        </p:txBody>
      </p:sp>
      <p:graphicFrame>
        <p:nvGraphicFramePr>
          <p:cNvPr id="425" name="Chart 425"/>
          <p:cNvGraphicFramePr/>
          <p:nvPr/>
        </p:nvGraphicFramePr>
        <p:xfrm>
          <a:off x="432063" y="2181853"/>
          <a:ext cx="11738482" cy="6594226"/>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28" name="Shape 428"/>
          <p:cNvSpPr/>
          <p:nvPr>
            <p:ph type="title"/>
          </p:nvPr>
        </p:nvSpPr>
        <p:spPr>
          <a:xfrm>
            <a:off x="444606" y="404488"/>
            <a:ext cx="12115588" cy="1096066"/>
          </a:xfrm>
          <a:prstGeom prst="rect">
            <a:avLst/>
          </a:prstGeom>
        </p:spPr>
        <p:txBody>
          <a:bodyPr/>
          <a:lstStyle/>
          <a:p>
            <a:pPr/>
            <a:r>
              <a:t>Documents With Contrast Issues (Trend)</a:t>
            </a:r>
          </a:p>
        </p:txBody>
      </p:sp>
      <p:graphicFrame>
        <p:nvGraphicFramePr>
          <p:cNvPr id="429" name="Chart 429"/>
          <p:cNvGraphicFramePr/>
          <p:nvPr/>
        </p:nvGraphicFramePr>
        <p:xfrm>
          <a:off x="392303" y="2159702"/>
          <a:ext cx="11755940" cy="6607616"/>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32" name="Shape 432"/>
          <p:cNvSpPr/>
          <p:nvPr>
            <p:ph type="title"/>
          </p:nvPr>
        </p:nvSpPr>
        <p:spPr>
          <a:xfrm>
            <a:off x="444606" y="404488"/>
            <a:ext cx="12115588" cy="1096066"/>
          </a:xfrm>
          <a:prstGeom prst="rect">
            <a:avLst/>
          </a:prstGeom>
        </p:spPr>
        <p:txBody>
          <a:bodyPr/>
          <a:lstStyle/>
          <a:p>
            <a:pPr/>
            <a:r>
              <a:t>Documents With Contrast Issues (Trend)</a:t>
            </a:r>
          </a:p>
        </p:txBody>
      </p:sp>
      <p:sp>
        <p:nvSpPr>
          <p:cNvPr id="433" name="Shape 433"/>
          <p:cNvSpPr/>
          <p:nvPr>
            <p:ph type="body" idx="1"/>
          </p:nvPr>
        </p:nvSpPr>
        <p:spPr>
          <a:xfrm>
            <a:off x="442524" y="2921345"/>
            <a:ext cx="12117670" cy="5929145"/>
          </a:xfrm>
          <a:prstGeom prst="rect">
            <a:avLst/>
          </a:prstGeom>
        </p:spPr>
        <p:txBody>
          <a:bodyPr/>
          <a:lstStyle/>
          <a:p>
            <a:pPr/>
            <a:r>
              <a:t>Roughly 1 in 3 documents is flagged as having contrast issues</a:t>
            </a:r>
          </a:p>
          <a:p>
            <a:pPr/>
            <a:r>
              <a:t>Consistent across institutions with no noticeable improvement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36" name="Shape 436"/>
          <p:cNvSpPr/>
          <p:nvPr>
            <p:ph type="title"/>
          </p:nvPr>
        </p:nvSpPr>
        <p:spPr>
          <a:xfrm>
            <a:off x="444606" y="404488"/>
            <a:ext cx="12115588" cy="1096066"/>
          </a:xfrm>
          <a:prstGeom prst="rect">
            <a:avLst/>
          </a:prstGeom>
        </p:spPr>
        <p:txBody>
          <a:bodyPr/>
          <a:lstStyle/>
          <a:p>
            <a:pPr/>
            <a:r>
              <a:t>Accessibility Score</a:t>
            </a:r>
          </a:p>
        </p:txBody>
      </p:sp>
      <p:sp>
        <p:nvSpPr>
          <p:cNvPr id="437" name="Shape 437"/>
          <p:cNvSpPr/>
          <p:nvPr>
            <p:ph type="body" idx="1"/>
          </p:nvPr>
        </p:nvSpPr>
        <p:spPr>
          <a:xfrm>
            <a:off x="442524" y="2921345"/>
            <a:ext cx="12117670" cy="5929145"/>
          </a:xfrm>
          <a:prstGeom prst="rect">
            <a:avLst/>
          </a:prstGeom>
        </p:spPr>
        <p:txBody>
          <a:bodyPr/>
          <a:lstStyle/>
          <a:p>
            <a:pPr/>
            <a:r>
              <a:t>Every individual item has an accessibility score</a:t>
            </a:r>
          </a:p>
          <a:p>
            <a:pPr/>
            <a:r>
              <a:t>Score between 0 and 100</a:t>
            </a:r>
          </a:p>
          <a:p>
            <a:pPr/>
            <a:r>
              <a:t>Weighted average of the results from accessibility checklist</a:t>
            </a:r>
          </a:p>
          <a:p>
            <a:pPr/>
            <a:r>
              <a:t>Reflect how accessible the item is, how many students it affects and/or how critically it affects them</a:t>
            </a:r>
          </a:p>
          <a:p>
            <a:pPr/>
            <a:r>
              <a:t>Course accessibility score &amp; institution accessibility score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40" name="Shape 440"/>
          <p:cNvSpPr/>
          <p:nvPr>
            <p:ph type="title"/>
          </p:nvPr>
        </p:nvSpPr>
        <p:spPr>
          <a:xfrm>
            <a:off x="444606" y="404488"/>
            <a:ext cx="12115588" cy="1096066"/>
          </a:xfrm>
          <a:prstGeom prst="rect">
            <a:avLst/>
          </a:prstGeom>
        </p:spPr>
        <p:txBody>
          <a:bodyPr/>
          <a:lstStyle/>
          <a:p>
            <a:pPr/>
            <a:r>
              <a:t>Overall Accessibility Score (Per Institution)</a:t>
            </a:r>
          </a:p>
        </p:txBody>
      </p:sp>
      <p:graphicFrame>
        <p:nvGraphicFramePr>
          <p:cNvPr id="441" name="Chart 441"/>
          <p:cNvGraphicFramePr/>
          <p:nvPr/>
        </p:nvGraphicFramePr>
        <p:xfrm>
          <a:off x="414944" y="2172884"/>
          <a:ext cx="11772717" cy="6611978"/>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38" name="Shape 238"/>
          <p:cNvSpPr/>
          <p:nvPr>
            <p:ph type="title"/>
          </p:nvPr>
        </p:nvSpPr>
        <p:spPr>
          <a:xfrm>
            <a:off x="444606" y="404488"/>
            <a:ext cx="12115588" cy="1096066"/>
          </a:xfrm>
          <a:prstGeom prst="rect">
            <a:avLst/>
          </a:prstGeom>
        </p:spPr>
        <p:txBody>
          <a:bodyPr/>
          <a:lstStyle/>
          <a:p>
            <a:pPr/>
            <a:r>
              <a:t>Accessibility</a:t>
            </a:r>
          </a:p>
        </p:txBody>
      </p:sp>
      <p:pic>
        <p:nvPicPr>
          <p:cNvPr id="239" name="image16.png"/>
          <p:cNvPicPr>
            <a:picLocks noChangeAspect="1"/>
          </p:cNvPicPr>
          <p:nvPr/>
        </p:nvPicPr>
        <p:blipFill>
          <a:blip r:embed="rId2">
            <a:extLst/>
          </a:blip>
          <a:stretch>
            <a:fillRect/>
          </a:stretch>
        </p:blipFill>
        <p:spPr>
          <a:xfrm>
            <a:off x="2135390" y="5038049"/>
            <a:ext cx="1173667" cy="1177429"/>
          </a:xfrm>
          <a:prstGeom prst="rect">
            <a:avLst/>
          </a:prstGeom>
          <a:ln w="12700">
            <a:miter lim="400000"/>
          </a:ln>
        </p:spPr>
      </p:pic>
      <p:sp>
        <p:nvSpPr>
          <p:cNvPr id="240" name="Shape 240"/>
          <p:cNvSpPr/>
          <p:nvPr/>
        </p:nvSpPr>
        <p:spPr>
          <a:xfrm>
            <a:off x="1834334" y="6515820"/>
            <a:ext cx="1775778"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a:solidFill>
                  <a:srgbClr val="35394A"/>
                </a:solidFill>
                <a:latin typeface="Calibri"/>
                <a:ea typeface="Calibri"/>
                <a:cs typeface="Calibri"/>
                <a:sym typeface="Calibri"/>
              </a:defRPr>
            </a:pPr>
            <a:r>
              <a:t>Visual</a:t>
            </a:r>
          </a:p>
          <a:p>
            <a:pPr defTabSz="457200">
              <a:defRPr sz="2400">
                <a:solidFill>
                  <a:srgbClr val="35394A"/>
                </a:solidFill>
                <a:latin typeface="Calibri"/>
                <a:ea typeface="Calibri"/>
                <a:cs typeface="Calibri"/>
                <a:sym typeface="Calibri"/>
              </a:defRPr>
            </a:pPr>
            <a:r>
              <a:t>Impairment</a:t>
            </a:r>
          </a:p>
          <a:p>
            <a:pPr defTabSz="457200">
              <a:defRPr sz="1400">
                <a:solidFill>
                  <a:srgbClr val="35394A"/>
                </a:solidFill>
                <a:latin typeface="Calibri"/>
                <a:ea typeface="Calibri"/>
                <a:cs typeface="Calibri"/>
                <a:sym typeface="Calibri"/>
              </a:defRPr>
            </a:pPr>
            <a:r>
              <a:t>(~3% of population)</a:t>
            </a:r>
          </a:p>
        </p:txBody>
      </p:sp>
      <p:pic>
        <p:nvPicPr>
          <p:cNvPr id="241" name="image17.png"/>
          <p:cNvPicPr>
            <a:picLocks noChangeAspect="1"/>
          </p:cNvPicPr>
          <p:nvPr/>
        </p:nvPicPr>
        <p:blipFill>
          <a:blip r:embed="rId3">
            <a:extLst/>
          </a:blip>
          <a:stretch>
            <a:fillRect/>
          </a:stretch>
        </p:blipFill>
        <p:spPr>
          <a:xfrm>
            <a:off x="4678210" y="5054999"/>
            <a:ext cx="1156772" cy="1160479"/>
          </a:xfrm>
          <a:prstGeom prst="rect">
            <a:avLst/>
          </a:prstGeom>
          <a:ln w="12700">
            <a:miter lim="400000"/>
          </a:ln>
        </p:spPr>
      </p:pic>
      <p:pic>
        <p:nvPicPr>
          <p:cNvPr id="242" name="image18.png"/>
          <p:cNvPicPr>
            <a:picLocks noChangeAspect="1"/>
          </p:cNvPicPr>
          <p:nvPr/>
        </p:nvPicPr>
        <p:blipFill>
          <a:blip r:embed="rId4">
            <a:extLst/>
          </a:blip>
          <a:stretch>
            <a:fillRect/>
          </a:stretch>
        </p:blipFill>
        <p:spPr>
          <a:xfrm>
            <a:off x="9730061" y="5055263"/>
            <a:ext cx="1139349" cy="1143001"/>
          </a:xfrm>
          <a:prstGeom prst="rect">
            <a:avLst/>
          </a:prstGeom>
          <a:ln w="12700">
            <a:miter lim="400000"/>
          </a:ln>
        </p:spPr>
      </p:pic>
      <p:pic>
        <p:nvPicPr>
          <p:cNvPr id="243" name="image19.png"/>
          <p:cNvPicPr>
            <a:picLocks noChangeAspect="1"/>
          </p:cNvPicPr>
          <p:nvPr/>
        </p:nvPicPr>
        <p:blipFill>
          <a:blip r:embed="rId5">
            <a:extLst/>
          </a:blip>
          <a:stretch>
            <a:fillRect/>
          </a:stretch>
        </p:blipFill>
        <p:spPr>
          <a:xfrm>
            <a:off x="7204136" y="5046524"/>
            <a:ext cx="1156772" cy="1160479"/>
          </a:xfrm>
          <a:prstGeom prst="rect">
            <a:avLst/>
          </a:prstGeom>
          <a:ln w="12700">
            <a:miter lim="400000"/>
          </a:ln>
        </p:spPr>
      </p:pic>
      <p:grpSp>
        <p:nvGrpSpPr>
          <p:cNvPr id="246" name="Group 246"/>
          <p:cNvGrpSpPr/>
          <p:nvPr/>
        </p:nvGrpSpPr>
        <p:grpSpPr>
          <a:xfrm>
            <a:off x="311151" y="2280650"/>
            <a:ext cx="12417595" cy="1151295"/>
            <a:chOff x="0" y="0"/>
            <a:chExt cx="12417593" cy="1151294"/>
          </a:xfrm>
        </p:grpSpPr>
        <p:sp>
          <p:nvSpPr>
            <p:cNvPr id="244" name="Shape 244"/>
            <p:cNvSpPr/>
            <p:nvPr/>
          </p:nvSpPr>
          <p:spPr>
            <a:xfrm>
              <a:off x="0" y="149175"/>
              <a:ext cx="12417594" cy="852944"/>
            </a:xfrm>
            <a:prstGeom prst="rect">
              <a:avLst/>
            </a:prstGeom>
            <a:solidFill>
              <a:srgbClr val="FFFFFF"/>
            </a:solidFill>
            <a:ln w="12700" cap="flat">
              <a:noFill/>
              <a:miter lim="400000"/>
            </a:ln>
            <a:effectLst/>
          </p:spPr>
          <p:txBody>
            <a:bodyPr wrap="square" lIns="137160" tIns="137160" rIns="137160" bIns="137160" numCol="1" anchor="ctr">
              <a:noAutofit/>
            </a:bodyPr>
            <a:lstStyle/>
            <a:p>
              <a:pPr defTabSz="457200">
                <a:defRPr sz="1800">
                  <a:solidFill>
                    <a:srgbClr val="FFFFFF"/>
                  </a:solidFill>
                  <a:latin typeface="Calibri"/>
                  <a:ea typeface="Calibri"/>
                  <a:cs typeface="Calibri"/>
                  <a:sym typeface="Calibri"/>
                </a:defRPr>
              </a:pPr>
            </a:p>
          </p:txBody>
        </p:sp>
        <p:sp>
          <p:nvSpPr>
            <p:cNvPr id="245" name="Shape 245"/>
            <p:cNvSpPr/>
            <p:nvPr/>
          </p:nvSpPr>
          <p:spPr>
            <a:xfrm>
              <a:off x="0" y="-1"/>
              <a:ext cx="12417594" cy="1151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defTabSz="457200">
                <a:defRPr sz="2400">
                  <a:solidFill>
                    <a:srgbClr val="191B23"/>
                  </a:solidFill>
                  <a:latin typeface="Calibri"/>
                  <a:ea typeface="Calibri"/>
                  <a:cs typeface="Calibri"/>
                  <a:sym typeface="Calibri"/>
                </a:defRPr>
              </a:pPr>
              <a:r>
                <a:t>Approximately </a:t>
              </a:r>
              <a:r>
                <a:rPr b="1"/>
                <a:t>1 Billion</a:t>
              </a:r>
              <a:r>
                <a:t> people worldwide have some form of disability</a:t>
              </a:r>
            </a:p>
          </p:txBody>
        </p:sp>
      </p:grpSp>
      <p:sp>
        <p:nvSpPr>
          <p:cNvPr id="247" name="Shape 247"/>
          <p:cNvSpPr/>
          <p:nvPr/>
        </p:nvSpPr>
        <p:spPr>
          <a:xfrm>
            <a:off x="5160064" y="3990314"/>
            <a:ext cx="2684672"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sz="2800">
                <a:solidFill>
                  <a:srgbClr val="35394A"/>
                </a:solidFill>
                <a:latin typeface="Calibri"/>
                <a:ea typeface="Calibri"/>
                <a:cs typeface="Calibri"/>
                <a:sym typeface="Calibri"/>
              </a:defRPr>
            </a:lvl1pPr>
          </a:lstStyle>
          <a:p>
            <a:pPr/>
            <a:r>
              <a:t>Disability Types:</a:t>
            </a:r>
          </a:p>
        </p:txBody>
      </p:sp>
      <p:sp>
        <p:nvSpPr>
          <p:cNvPr id="248" name="Shape 248"/>
          <p:cNvSpPr/>
          <p:nvPr/>
        </p:nvSpPr>
        <p:spPr>
          <a:xfrm>
            <a:off x="485204" y="9135674"/>
            <a:ext cx="533812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457200">
              <a:defRPr sz="1400">
                <a:solidFill>
                  <a:srgbClr val="191B23"/>
                </a:solidFill>
                <a:latin typeface="Open Sans Light"/>
                <a:ea typeface="Open Sans Light"/>
                <a:cs typeface="Open Sans Light"/>
                <a:sym typeface="Open Sans Light"/>
              </a:defRPr>
            </a:pPr>
            <a:r>
              <a:t>*Sources: </a:t>
            </a:r>
            <a:r>
              <a:rPr u="sng">
                <a:solidFill>
                  <a:srgbClr val="3298CC"/>
                </a:solidFill>
                <a:uFill>
                  <a:solidFill>
                    <a:srgbClr val="3298CC"/>
                  </a:solidFill>
                </a:uFill>
                <a:hlinkClick r:id="rId6" invalidUrl="" action="" tgtFrame="" tooltip="" history="1" highlightClick="0" endSnd="0"/>
              </a:rPr>
              <a:t>http://www.disabled-world.com/</a:t>
            </a:r>
            <a:r>
              <a:t> &amp; </a:t>
            </a:r>
            <a:r>
              <a:rPr u="sng">
                <a:solidFill>
                  <a:srgbClr val="3298CC"/>
                </a:solidFill>
                <a:uFill>
                  <a:solidFill>
                    <a:srgbClr val="3298CC"/>
                  </a:solidFill>
                </a:uFill>
                <a:hlinkClick r:id="rId7" invalidUrl="" action="" tgtFrame="" tooltip="" history="1" highlightClick="0" endSnd="0"/>
              </a:rPr>
              <a:t>http://www.who.int/</a:t>
            </a:r>
            <a:r>
              <a:t>  </a:t>
            </a:r>
          </a:p>
        </p:txBody>
      </p:sp>
      <p:sp>
        <p:nvSpPr>
          <p:cNvPr id="249" name="Shape 249"/>
          <p:cNvSpPr/>
          <p:nvPr/>
        </p:nvSpPr>
        <p:spPr>
          <a:xfrm>
            <a:off x="311150" y="2323590"/>
            <a:ext cx="12420601" cy="122527"/>
          </a:xfrm>
          <a:prstGeom prst="rect">
            <a:avLst/>
          </a:prstGeom>
          <a:solidFill>
            <a:srgbClr val="00CC90"/>
          </a:solidFill>
          <a:ln w="12700">
            <a:miter lim="400000"/>
          </a:ln>
        </p:spPr>
        <p:txBody>
          <a:bodyPr lIns="137160" tIns="137160" rIns="137160" bIns="137160"/>
          <a:lstStyle/>
          <a:p>
            <a:pPr algn="l" defTabSz="457200">
              <a:defRPr sz="1200">
                <a:solidFill>
                  <a:srgbClr val="191B23"/>
                </a:solidFill>
                <a:latin typeface="Calibri"/>
                <a:ea typeface="Calibri"/>
                <a:cs typeface="Calibri"/>
                <a:sym typeface="Calibri"/>
              </a:defRPr>
            </a:pPr>
          </a:p>
        </p:txBody>
      </p:sp>
      <p:sp>
        <p:nvSpPr>
          <p:cNvPr id="250" name="Shape 250"/>
          <p:cNvSpPr/>
          <p:nvPr/>
        </p:nvSpPr>
        <p:spPr>
          <a:xfrm>
            <a:off x="4368707" y="6515820"/>
            <a:ext cx="1775778"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a:solidFill>
                  <a:srgbClr val="35394A"/>
                </a:solidFill>
                <a:latin typeface="Calibri"/>
                <a:ea typeface="Calibri"/>
                <a:cs typeface="Calibri"/>
                <a:sym typeface="Calibri"/>
              </a:defRPr>
            </a:pPr>
            <a:r>
              <a:t>Hearing</a:t>
            </a:r>
          </a:p>
          <a:p>
            <a:pPr defTabSz="457200">
              <a:defRPr sz="2400">
                <a:solidFill>
                  <a:srgbClr val="35394A"/>
                </a:solidFill>
                <a:latin typeface="Calibri"/>
                <a:ea typeface="Calibri"/>
                <a:cs typeface="Calibri"/>
                <a:sym typeface="Calibri"/>
              </a:defRPr>
            </a:pPr>
            <a:r>
              <a:t>Impairment</a:t>
            </a:r>
          </a:p>
          <a:p>
            <a:pPr defTabSz="457200">
              <a:defRPr sz="1400">
                <a:solidFill>
                  <a:srgbClr val="35394A"/>
                </a:solidFill>
                <a:latin typeface="Calibri"/>
                <a:ea typeface="Calibri"/>
                <a:cs typeface="Calibri"/>
                <a:sym typeface="Calibri"/>
              </a:defRPr>
            </a:pPr>
            <a:r>
              <a:t>(~5% of population)</a:t>
            </a:r>
          </a:p>
        </p:txBody>
      </p:sp>
      <p:sp>
        <p:nvSpPr>
          <p:cNvPr id="251" name="Shape 251"/>
          <p:cNvSpPr/>
          <p:nvPr/>
        </p:nvSpPr>
        <p:spPr>
          <a:xfrm>
            <a:off x="6903080" y="6515820"/>
            <a:ext cx="1775779"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a:solidFill>
                  <a:srgbClr val="35394A"/>
                </a:solidFill>
                <a:latin typeface="Calibri"/>
                <a:ea typeface="Calibri"/>
                <a:cs typeface="Calibri"/>
                <a:sym typeface="Calibri"/>
              </a:defRPr>
            </a:pPr>
            <a:r>
              <a:t>Motor</a:t>
            </a:r>
          </a:p>
          <a:p>
            <a:pPr defTabSz="457200">
              <a:defRPr sz="2400">
                <a:solidFill>
                  <a:srgbClr val="35394A"/>
                </a:solidFill>
                <a:latin typeface="Calibri"/>
                <a:ea typeface="Calibri"/>
                <a:cs typeface="Calibri"/>
                <a:sym typeface="Calibri"/>
              </a:defRPr>
            </a:pPr>
            <a:r>
              <a:t>Impairment</a:t>
            </a:r>
          </a:p>
          <a:p>
            <a:pPr defTabSz="457200">
              <a:defRPr sz="1400">
                <a:solidFill>
                  <a:srgbClr val="35394A"/>
                </a:solidFill>
                <a:latin typeface="Calibri"/>
                <a:ea typeface="Calibri"/>
                <a:cs typeface="Calibri"/>
                <a:sym typeface="Calibri"/>
              </a:defRPr>
            </a:pPr>
            <a:r>
              <a:t>(~6% of population)</a:t>
            </a:r>
          </a:p>
        </p:txBody>
      </p:sp>
      <p:sp>
        <p:nvSpPr>
          <p:cNvPr id="252" name="Shape 252"/>
          <p:cNvSpPr/>
          <p:nvPr/>
        </p:nvSpPr>
        <p:spPr>
          <a:xfrm>
            <a:off x="9411846" y="6515820"/>
            <a:ext cx="1775779"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a:solidFill>
                  <a:srgbClr val="35394A"/>
                </a:solidFill>
                <a:latin typeface="Calibri"/>
                <a:ea typeface="Calibri"/>
                <a:cs typeface="Calibri"/>
                <a:sym typeface="Calibri"/>
              </a:defRPr>
            </a:pPr>
            <a:r>
              <a:t>Cognitive</a:t>
            </a:r>
          </a:p>
          <a:p>
            <a:pPr defTabSz="457200">
              <a:defRPr sz="2400">
                <a:solidFill>
                  <a:srgbClr val="35394A"/>
                </a:solidFill>
                <a:latin typeface="Calibri"/>
                <a:ea typeface="Calibri"/>
                <a:cs typeface="Calibri"/>
                <a:sym typeface="Calibri"/>
              </a:defRPr>
            </a:pPr>
            <a:r>
              <a:t>Impairment</a:t>
            </a:r>
          </a:p>
          <a:p>
            <a:pPr defTabSz="457200">
              <a:defRPr sz="1400">
                <a:solidFill>
                  <a:srgbClr val="35394A"/>
                </a:solidFill>
                <a:latin typeface="Calibri"/>
                <a:ea typeface="Calibri"/>
                <a:cs typeface="Calibri"/>
                <a:sym typeface="Calibri"/>
              </a:defRPr>
            </a:pPr>
            <a:r>
              <a:t>(~25% of population)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44" name="Shape 444"/>
          <p:cNvSpPr/>
          <p:nvPr>
            <p:ph type="title"/>
          </p:nvPr>
        </p:nvSpPr>
        <p:spPr>
          <a:xfrm>
            <a:off x="444606" y="404488"/>
            <a:ext cx="12115588" cy="1096066"/>
          </a:xfrm>
          <a:prstGeom prst="rect">
            <a:avLst/>
          </a:prstGeom>
        </p:spPr>
        <p:txBody>
          <a:bodyPr/>
          <a:lstStyle/>
          <a:p>
            <a:pPr/>
            <a:r>
              <a:t>Overall Accessibility Score (Trend)</a:t>
            </a:r>
          </a:p>
        </p:txBody>
      </p:sp>
      <p:graphicFrame>
        <p:nvGraphicFramePr>
          <p:cNvPr id="445" name="Chart 445"/>
          <p:cNvGraphicFramePr/>
          <p:nvPr/>
        </p:nvGraphicFramePr>
        <p:xfrm>
          <a:off x="383912" y="2181927"/>
          <a:ext cx="11772717" cy="6594077"/>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48" name="Shape 448"/>
          <p:cNvSpPr/>
          <p:nvPr>
            <p:ph type="title"/>
          </p:nvPr>
        </p:nvSpPr>
        <p:spPr>
          <a:xfrm>
            <a:off x="444606" y="404488"/>
            <a:ext cx="12115588" cy="1096066"/>
          </a:xfrm>
          <a:prstGeom prst="rect">
            <a:avLst/>
          </a:prstGeom>
        </p:spPr>
        <p:txBody>
          <a:bodyPr/>
          <a:lstStyle/>
          <a:p>
            <a:pPr/>
            <a:r>
              <a:t>Overall Accessibility Score (Trend)</a:t>
            </a:r>
          </a:p>
        </p:txBody>
      </p:sp>
      <p:sp>
        <p:nvSpPr>
          <p:cNvPr id="449" name="Shape 449"/>
          <p:cNvSpPr/>
          <p:nvPr>
            <p:ph type="body" idx="1"/>
          </p:nvPr>
        </p:nvSpPr>
        <p:spPr>
          <a:xfrm>
            <a:off x="442524" y="2921345"/>
            <a:ext cx="12117670" cy="5929145"/>
          </a:xfrm>
          <a:prstGeom prst="rect">
            <a:avLst/>
          </a:prstGeom>
        </p:spPr>
        <p:txBody>
          <a:bodyPr/>
          <a:lstStyle/>
          <a:p>
            <a:pPr/>
            <a:r>
              <a:t>Minor overall improvement in last 5 years</a:t>
            </a:r>
          </a:p>
          <a:p>
            <a:pPr/>
            <a:r>
              <a:t>Some institution have clear upward trend. Others are flat or even declining.</a:t>
            </a:r>
          </a:p>
          <a:p>
            <a:pPr lvl="1"/>
            <a:r>
              <a:t>Strong connection with institutional initiatives</a:t>
            </a:r>
          </a:p>
          <a:p>
            <a:pPr/>
            <a:r>
              <a:t>At the current pace, it will take another 20 years to get to 50%</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52" name="Shape 452"/>
          <p:cNvSpPr/>
          <p:nvPr>
            <p:ph type="title"/>
          </p:nvPr>
        </p:nvSpPr>
        <p:spPr>
          <a:xfrm>
            <a:off x="444606" y="404488"/>
            <a:ext cx="12115588" cy="1096066"/>
          </a:xfrm>
          <a:prstGeom prst="rect">
            <a:avLst/>
          </a:prstGeom>
        </p:spPr>
        <p:txBody>
          <a:bodyPr/>
          <a:lstStyle/>
          <a:p>
            <a:pPr/>
            <a:r>
              <a:t>Conclusion</a:t>
            </a:r>
          </a:p>
        </p:txBody>
      </p:sp>
      <p:sp>
        <p:nvSpPr>
          <p:cNvPr id="453" name="Shape 453"/>
          <p:cNvSpPr/>
          <p:nvPr>
            <p:ph type="body" idx="1"/>
          </p:nvPr>
        </p:nvSpPr>
        <p:spPr>
          <a:xfrm>
            <a:off x="442525" y="2921345"/>
            <a:ext cx="10676946" cy="5929145"/>
          </a:xfrm>
          <a:prstGeom prst="rect">
            <a:avLst/>
          </a:prstGeom>
        </p:spPr>
        <p:txBody>
          <a:bodyPr/>
          <a:lstStyle/>
          <a:p>
            <a:pPr/>
            <a:r>
              <a:t>Things are getting better, but not by much</a:t>
            </a:r>
          </a:p>
          <a:p>
            <a:pPr/>
            <a:r>
              <a:t>Problem is not going to fix itself or go away anytime soon</a:t>
            </a:r>
          </a:p>
          <a:p>
            <a:pPr/>
            <a:r>
              <a:t>Need to find ways to make progress faster</a:t>
            </a:r>
          </a:p>
          <a:p>
            <a:pPr lvl="1"/>
            <a:r>
              <a:t>Work with vendors to make existing tools better at creating accessible content</a:t>
            </a:r>
          </a:p>
          <a:p>
            <a:pPr lvl="1"/>
            <a:r>
              <a:t>Space for new tools to help make content more accessible</a:t>
            </a:r>
          </a:p>
          <a:p>
            <a:pPr lvl="1"/>
            <a:r>
              <a:t>Need to find ways to raise awareness and visibility with content creators</a:t>
            </a:r>
          </a:p>
          <a:p>
            <a:pPr/>
            <a:r>
              <a:t>Institutional engagement can pay off</a:t>
            </a:r>
          </a:p>
          <a:p>
            <a:pPr lvl="1"/>
            <a:r>
              <a:t>Institutional initiatives are often reflected in numbers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sldNum" sz="quarter" idx="2"/>
          </p:nvPr>
        </p:nvSpPr>
        <p:spPr>
          <a:xfrm>
            <a:off x="12387650" y="9213144"/>
            <a:ext cx="172543"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6" name="Shape 456"/>
          <p:cNvSpPr/>
          <p:nvPr>
            <p:ph type="title"/>
          </p:nvPr>
        </p:nvSpPr>
        <p:spPr>
          <a:xfrm>
            <a:off x="1473874" y="2196817"/>
            <a:ext cx="10057050" cy="5622321"/>
          </a:xfrm>
          <a:prstGeom prst="rect">
            <a:avLst/>
          </a:prstGeom>
        </p:spPr>
        <p:txBody>
          <a:bodyPr/>
          <a:lstStyle/>
          <a:p>
            <a:pPr/>
            <a:r>
              <a:t>What can we do today?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59" name="Shape 459"/>
          <p:cNvSpPr/>
          <p:nvPr>
            <p:ph type="title"/>
          </p:nvPr>
        </p:nvSpPr>
        <p:spPr>
          <a:xfrm>
            <a:off x="444606" y="404488"/>
            <a:ext cx="12115588" cy="1096066"/>
          </a:xfrm>
          <a:prstGeom prst="rect">
            <a:avLst/>
          </a:prstGeom>
        </p:spPr>
        <p:txBody>
          <a:bodyPr/>
          <a:lstStyle/>
          <a:p>
            <a:pPr/>
            <a:r>
              <a:t>What can we do today?</a:t>
            </a:r>
          </a:p>
        </p:txBody>
      </p:sp>
      <p:sp>
        <p:nvSpPr>
          <p:cNvPr id="460" name="Shape 460"/>
          <p:cNvSpPr/>
          <p:nvPr>
            <p:ph type="body" idx="1"/>
          </p:nvPr>
        </p:nvSpPr>
        <p:spPr>
          <a:xfrm>
            <a:off x="442524" y="2956861"/>
            <a:ext cx="12008509" cy="5893629"/>
          </a:xfrm>
          <a:prstGeom prst="rect">
            <a:avLst/>
          </a:prstGeom>
        </p:spPr>
        <p:txBody>
          <a:bodyPr/>
          <a:lstStyle/>
          <a:p>
            <a:pPr/>
            <a:r>
              <a:t>Creating accessible content is about </a:t>
            </a:r>
          </a:p>
          <a:p>
            <a:pPr lvl="1">
              <a:defRPr sz="2500"/>
            </a:pPr>
            <a:r>
              <a:t>using the tools correctly</a:t>
            </a:r>
          </a:p>
          <a:p>
            <a:pPr lvl="1">
              <a:defRPr sz="2500"/>
            </a:pPr>
            <a:r>
              <a:t>following a set of general guidelines</a:t>
            </a:r>
          </a:p>
          <a:p>
            <a:pPr/>
            <a:r>
              <a:t>Low effort universal guidelines that can be applied to all authoring software</a:t>
            </a:r>
          </a:p>
          <a:p>
            <a:pPr/>
            <a:r>
              <a:t>Achievable goals!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63" name="Shape 463"/>
          <p:cNvSpPr/>
          <p:nvPr>
            <p:ph type="title"/>
          </p:nvPr>
        </p:nvSpPr>
        <p:spPr>
          <a:xfrm>
            <a:off x="444606" y="404488"/>
            <a:ext cx="12115588" cy="1096066"/>
          </a:xfrm>
          <a:prstGeom prst="rect">
            <a:avLst/>
          </a:prstGeom>
        </p:spPr>
        <p:txBody>
          <a:bodyPr/>
          <a:lstStyle/>
          <a:p>
            <a:pPr/>
            <a:r>
              <a:t>1. Font Size</a:t>
            </a:r>
          </a:p>
        </p:txBody>
      </p:sp>
      <p:sp>
        <p:nvSpPr>
          <p:cNvPr id="464" name="Shape 464"/>
          <p:cNvSpPr/>
          <p:nvPr>
            <p:ph type="body" idx="1"/>
          </p:nvPr>
        </p:nvSpPr>
        <p:spPr>
          <a:xfrm>
            <a:off x="442524" y="2661485"/>
            <a:ext cx="12117670" cy="6189005"/>
          </a:xfrm>
          <a:prstGeom prst="rect">
            <a:avLst/>
          </a:prstGeom>
        </p:spPr>
        <p:txBody>
          <a:bodyPr/>
          <a:lstStyle/>
          <a:p>
            <a:pPr/>
            <a:r>
              <a:t>Use a large enough font size</a:t>
            </a:r>
          </a:p>
          <a:p>
            <a:pPr/>
            <a:r>
              <a:t>Easier to read for everyone</a:t>
            </a:r>
          </a:p>
          <a:p>
            <a:pPr/>
            <a:r>
              <a:t>14px is recommended minimum size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67" name="Shape 467"/>
          <p:cNvSpPr/>
          <p:nvPr>
            <p:ph type="title"/>
          </p:nvPr>
        </p:nvSpPr>
        <p:spPr>
          <a:xfrm>
            <a:off x="444606" y="404488"/>
            <a:ext cx="12115588" cy="1096066"/>
          </a:xfrm>
          <a:prstGeom prst="rect">
            <a:avLst/>
          </a:prstGeom>
        </p:spPr>
        <p:txBody>
          <a:bodyPr/>
          <a:lstStyle/>
          <a:p>
            <a:pPr/>
            <a:r>
              <a:t>2. Color Contrast</a:t>
            </a:r>
          </a:p>
        </p:txBody>
      </p:sp>
      <p:sp>
        <p:nvSpPr>
          <p:cNvPr id="468" name="Shape 468"/>
          <p:cNvSpPr/>
          <p:nvPr>
            <p:ph type="body" sz="half" idx="1"/>
          </p:nvPr>
        </p:nvSpPr>
        <p:spPr>
          <a:xfrm>
            <a:off x="467059" y="2661485"/>
            <a:ext cx="6373155" cy="6189005"/>
          </a:xfrm>
          <a:prstGeom prst="rect">
            <a:avLst/>
          </a:prstGeom>
        </p:spPr>
        <p:txBody>
          <a:bodyPr/>
          <a:lstStyle/>
          <a:p>
            <a:pPr/>
            <a:r>
              <a:t>Low contrast between text and its background can make content difficult to read for everyone</a:t>
            </a:r>
          </a:p>
          <a:p>
            <a:pPr/>
            <a:r>
              <a:t>Determining acceptable colour contrast is easy</a:t>
            </a:r>
          </a:p>
          <a:p>
            <a:pPr/>
            <a:r>
              <a:t>Colour Contrast Checker:</a:t>
            </a:r>
            <a:br/>
            <a:r>
              <a:rPr u="sng">
                <a:solidFill>
                  <a:srgbClr val="0000FF"/>
                </a:solidFill>
                <a:uFill>
                  <a:solidFill>
                    <a:srgbClr val="0000FF"/>
                  </a:solidFill>
                </a:uFill>
                <a:hlinkClick r:id="rId2" invalidUrl="" action="" tgtFrame="" tooltip="" history="1" highlightClick="0" endSnd="0"/>
              </a:rPr>
              <a:t>https://www.paciellogroup.com/resources/contrastanalyser/</a:t>
            </a:r>
          </a:p>
        </p:txBody>
      </p:sp>
      <p:pic>
        <p:nvPicPr>
          <p:cNvPr id="469" name="pasted-image.png"/>
          <p:cNvPicPr>
            <a:picLocks noChangeAspect="1"/>
          </p:cNvPicPr>
          <p:nvPr/>
        </p:nvPicPr>
        <p:blipFill>
          <a:blip r:embed="rId3">
            <a:extLst/>
          </a:blip>
          <a:stretch>
            <a:fillRect/>
          </a:stretch>
        </p:blipFill>
        <p:spPr>
          <a:xfrm>
            <a:off x="6760493" y="1646754"/>
            <a:ext cx="6059230" cy="74201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72" name="Shape 472"/>
          <p:cNvSpPr/>
          <p:nvPr>
            <p:ph type="title"/>
          </p:nvPr>
        </p:nvSpPr>
        <p:spPr>
          <a:xfrm>
            <a:off x="444606" y="404488"/>
            <a:ext cx="12115588" cy="1096066"/>
          </a:xfrm>
          <a:prstGeom prst="rect">
            <a:avLst/>
          </a:prstGeom>
        </p:spPr>
        <p:txBody>
          <a:bodyPr/>
          <a:lstStyle/>
          <a:p>
            <a:pPr/>
            <a:r>
              <a:t>3. Headings</a:t>
            </a:r>
          </a:p>
        </p:txBody>
      </p:sp>
      <p:sp>
        <p:nvSpPr>
          <p:cNvPr id="473" name="Shape 473"/>
          <p:cNvSpPr/>
          <p:nvPr>
            <p:ph type="body" idx="1"/>
          </p:nvPr>
        </p:nvSpPr>
        <p:spPr>
          <a:xfrm>
            <a:off x="442524" y="2661485"/>
            <a:ext cx="12117670" cy="6189005"/>
          </a:xfrm>
          <a:prstGeom prst="rect">
            <a:avLst/>
          </a:prstGeom>
        </p:spPr>
        <p:txBody>
          <a:bodyPr/>
          <a:lstStyle/>
          <a:p>
            <a:pPr/>
            <a:r>
              <a:t>One of the most important accessibility considerations</a:t>
            </a:r>
          </a:p>
          <a:p>
            <a:pPr/>
            <a:r>
              <a:t>Logical and consistent headings are critical for providing structure to a document</a:t>
            </a:r>
          </a:p>
          <a:p>
            <a:pPr lvl="1">
              <a:defRPr sz="2500"/>
            </a:pPr>
            <a:r>
              <a:t>Especially longer documents</a:t>
            </a:r>
          </a:p>
          <a:p>
            <a:pPr/>
            <a:r>
              <a:t>Makes document easier to understand and navigate</a:t>
            </a:r>
          </a:p>
          <a:p>
            <a:pPr/>
            <a:r>
              <a:t>Use built-in heading styles</a:t>
            </a:r>
          </a:p>
          <a:p>
            <a:pPr lvl="1">
              <a:defRPr sz="2500"/>
            </a:pPr>
            <a:r>
              <a:t>Don’t use bold, italic, underline, colour or font size to emulate headings</a:t>
            </a:r>
          </a:p>
          <a:p>
            <a:pPr/>
            <a:r>
              <a:t>Provides additional benefits</a:t>
            </a:r>
          </a:p>
          <a:p>
            <a:pPr lvl="1">
              <a:defRPr sz="2500"/>
            </a:pPr>
            <a:r>
              <a:t>Consistency</a:t>
            </a:r>
          </a:p>
          <a:p>
            <a:pPr lvl="1">
              <a:defRPr sz="2500"/>
            </a:pPr>
            <a:r>
              <a:t>Automated generation of Table of Contents</a:t>
            </a:r>
          </a:p>
          <a:p>
            <a:pPr lvl="1">
              <a:defRPr sz="2500"/>
            </a:pPr>
            <a:r>
              <a:t>Algorithmic possibilities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76" name="Shape 476"/>
          <p:cNvSpPr/>
          <p:nvPr>
            <p:ph type="title"/>
          </p:nvPr>
        </p:nvSpPr>
        <p:spPr>
          <a:xfrm>
            <a:off x="444606" y="404488"/>
            <a:ext cx="12115588" cy="1096066"/>
          </a:xfrm>
          <a:prstGeom prst="rect">
            <a:avLst/>
          </a:prstGeom>
        </p:spPr>
        <p:txBody>
          <a:bodyPr/>
          <a:lstStyle/>
          <a:p>
            <a:pPr/>
            <a:r>
              <a:t>3. Headings</a:t>
            </a:r>
          </a:p>
        </p:txBody>
      </p:sp>
      <p:pic>
        <p:nvPicPr>
          <p:cNvPr id="477" name="image4.png"/>
          <p:cNvPicPr>
            <a:picLocks noChangeAspect="1"/>
          </p:cNvPicPr>
          <p:nvPr/>
        </p:nvPicPr>
        <p:blipFill>
          <a:blip r:embed="rId2">
            <a:extLst/>
          </a:blip>
          <a:stretch>
            <a:fillRect/>
          </a:stretch>
        </p:blipFill>
        <p:spPr>
          <a:xfrm>
            <a:off x="1498649" y="1732894"/>
            <a:ext cx="10007502" cy="8223987"/>
          </a:xfrm>
          <a:prstGeom prst="rect">
            <a:avLst/>
          </a:prstGeom>
          <a:ln w="12700">
            <a:miter lim="400000"/>
          </a:ln>
        </p:spPr>
      </p:pic>
      <p:sp>
        <p:nvSpPr>
          <p:cNvPr id="478" name="Shape 478"/>
          <p:cNvSpPr/>
          <p:nvPr/>
        </p:nvSpPr>
        <p:spPr>
          <a:xfrm>
            <a:off x="6990083" y="2314208"/>
            <a:ext cx="3664868" cy="3346882"/>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0" name="pasted-image.png"/>
          <p:cNvPicPr>
            <a:picLocks noChangeAspect="1"/>
          </p:cNvPicPr>
          <p:nvPr/>
        </p:nvPicPr>
        <p:blipFill>
          <a:blip r:embed="rId2">
            <a:extLst/>
          </a:blip>
          <a:stretch>
            <a:fillRect/>
          </a:stretch>
        </p:blipFill>
        <p:spPr>
          <a:xfrm>
            <a:off x="36549" y="2094376"/>
            <a:ext cx="9944451" cy="7323223"/>
          </a:xfrm>
          <a:prstGeom prst="rect">
            <a:avLst/>
          </a:prstGeom>
          <a:ln w="12700">
            <a:miter lim="400000"/>
          </a:ln>
        </p:spPr>
      </p:pic>
      <p:sp>
        <p:nvSpPr>
          <p:cNvPr id="481" name="Shape 481"/>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82" name="Shape 482"/>
          <p:cNvSpPr/>
          <p:nvPr>
            <p:ph type="title"/>
          </p:nvPr>
        </p:nvSpPr>
        <p:spPr>
          <a:xfrm>
            <a:off x="444606" y="404488"/>
            <a:ext cx="12115588" cy="1096066"/>
          </a:xfrm>
          <a:prstGeom prst="rect">
            <a:avLst/>
          </a:prstGeom>
        </p:spPr>
        <p:txBody>
          <a:bodyPr/>
          <a:lstStyle/>
          <a:p>
            <a:pPr/>
            <a:r>
              <a:t>3. Headings</a:t>
            </a:r>
          </a:p>
        </p:txBody>
      </p:sp>
      <p:sp>
        <p:nvSpPr>
          <p:cNvPr id="483" name="Shape 483"/>
          <p:cNvSpPr/>
          <p:nvPr/>
        </p:nvSpPr>
        <p:spPr>
          <a:xfrm>
            <a:off x="2995191" y="5349862"/>
            <a:ext cx="1040078" cy="1126145"/>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484" name="Shape 484"/>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Set your cursor to the line that you want to convert to a heading</a:t>
            </a:r>
          </a:p>
          <a:p>
            <a:pPr marL="127000" indent="-127000">
              <a:spcBef>
                <a:spcPts val="1300"/>
              </a:spcBef>
              <a:buSzPct val="75000"/>
              <a:buFontTx/>
              <a:defRPr sz="1800"/>
            </a:pPr>
            <a:r>
              <a:t>Open the “Font Style” dropdown. </a:t>
            </a:r>
          </a:p>
          <a:p>
            <a:pPr marL="127000" indent="-127000">
              <a:spcBef>
                <a:spcPts val="1300"/>
              </a:spcBef>
              <a:buSzPct val="75000"/>
              <a:buFontTx/>
              <a:defRPr sz="1800"/>
            </a:pPr>
            <a:r>
              <a:t>NOTE: This will usually say “Paragraph” as this is the default style</a:t>
            </a:r>
          </a:p>
          <a:p>
            <a:pPr marL="127000" indent="-127000">
              <a:spcBef>
                <a:spcPts val="1300"/>
              </a:spcBef>
              <a:buSzPct val="75000"/>
              <a:buFontTx/>
              <a:defRPr sz="1800"/>
            </a:pPr>
            <a:r>
              <a:t>Select the desired heading level (“Heading”, “Sub Heading 1” or “Sub Heading 2”)</a:t>
            </a:r>
          </a:p>
        </p:txBody>
      </p:sp>
      <p:pic>
        <p:nvPicPr>
          <p:cNvPr id="485" name="pasted-image.png"/>
          <p:cNvPicPr>
            <a:picLocks noChangeAspect="1"/>
          </p:cNvPicPr>
          <p:nvPr/>
        </p:nvPicPr>
        <p:blipFill>
          <a:blip r:embed="rId3">
            <a:extLst/>
          </a:blip>
          <a:stretch>
            <a:fillRect/>
          </a:stretch>
        </p:blipFill>
        <p:spPr>
          <a:xfrm>
            <a:off x="3000265" y="5569719"/>
            <a:ext cx="972826" cy="8338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55" name="Shape 255"/>
          <p:cNvSpPr/>
          <p:nvPr>
            <p:ph type="title"/>
          </p:nvPr>
        </p:nvSpPr>
        <p:spPr>
          <a:xfrm>
            <a:off x="444606" y="404488"/>
            <a:ext cx="12115588" cy="1096066"/>
          </a:xfrm>
          <a:prstGeom prst="rect">
            <a:avLst/>
          </a:prstGeom>
        </p:spPr>
        <p:txBody>
          <a:bodyPr/>
          <a:lstStyle/>
          <a:p>
            <a:pPr/>
            <a:r>
              <a:t>This is a problem</a:t>
            </a:r>
          </a:p>
        </p:txBody>
      </p:sp>
      <p:sp>
        <p:nvSpPr>
          <p:cNvPr id="256" name="Shape 256"/>
          <p:cNvSpPr/>
          <p:nvPr>
            <p:ph type="body" idx="1"/>
          </p:nvPr>
        </p:nvSpPr>
        <p:spPr>
          <a:xfrm>
            <a:off x="442524" y="2661485"/>
            <a:ext cx="12117670" cy="6189005"/>
          </a:xfrm>
          <a:prstGeom prst="rect">
            <a:avLst/>
          </a:prstGeom>
        </p:spPr>
        <p:txBody>
          <a:bodyPr/>
          <a:lstStyle/>
          <a:p>
            <a:pPr/>
            <a:r>
              <a:t>Absolutely true and important</a:t>
            </a:r>
          </a:p>
          <a:p>
            <a:pPr/>
            <a:r>
              <a:t>Too limited</a:t>
            </a:r>
          </a:p>
          <a:p>
            <a:pPr lvl="2" marL="779144" indent="-315594"/>
            <a:r>
              <a:t>Binary disabled vs not disabled classification</a:t>
            </a:r>
          </a:p>
          <a:p>
            <a:pPr lvl="2" marL="779144" indent="-315594"/>
            <a:r>
              <a:t>Act as an excuse to not care</a:t>
            </a:r>
          </a:p>
          <a:p>
            <a:pPr lvl="2" marL="779144" indent="-315594"/>
            <a:r>
              <a:t>Excludes many people that can benefit from improved accessibility</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88" name="Shape 488"/>
          <p:cNvSpPr/>
          <p:nvPr>
            <p:ph type="title"/>
          </p:nvPr>
        </p:nvSpPr>
        <p:spPr>
          <a:xfrm>
            <a:off x="444606" y="404488"/>
            <a:ext cx="12115588" cy="1096066"/>
          </a:xfrm>
          <a:prstGeom prst="rect">
            <a:avLst/>
          </a:prstGeom>
        </p:spPr>
        <p:txBody>
          <a:bodyPr/>
          <a:lstStyle/>
          <a:p>
            <a:pPr/>
            <a:r>
              <a:t>3. Headings: Powerpoint</a:t>
            </a:r>
          </a:p>
        </p:txBody>
      </p:sp>
      <p:sp>
        <p:nvSpPr>
          <p:cNvPr id="489" name="Shape 489"/>
          <p:cNvSpPr/>
          <p:nvPr>
            <p:ph type="body" idx="1"/>
          </p:nvPr>
        </p:nvSpPr>
        <p:spPr>
          <a:xfrm>
            <a:off x="442524" y="2661485"/>
            <a:ext cx="12117670" cy="6189005"/>
          </a:xfrm>
          <a:prstGeom prst="rect">
            <a:avLst/>
          </a:prstGeom>
        </p:spPr>
        <p:txBody>
          <a:bodyPr/>
          <a:lstStyle/>
          <a:p>
            <a:pPr>
              <a:defRPr sz="3000"/>
            </a:pPr>
            <a:r>
              <a:t>Powerpoint contains highly accessible slide layouts</a:t>
            </a:r>
          </a:p>
          <a:p>
            <a:pPr>
              <a:defRPr sz="3000"/>
            </a:pPr>
            <a:r>
              <a:t>Using these correctly is most significant thing you can do for accessibility</a:t>
            </a:r>
          </a:p>
          <a:p>
            <a:pPr>
              <a:defRPr sz="3000"/>
            </a:pPr>
            <a:r>
              <a:t>Ensures proper structure, reading order, etc.</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92" name="Shape 492"/>
          <p:cNvSpPr/>
          <p:nvPr>
            <p:ph type="title"/>
          </p:nvPr>
        </p:nvSpPr>
        <p:spPr>
          <a:xfrm>
            <a:off x="444606" y="404488"/>
            <a:ext cx="12115588" cy="1096066"/>
          </a:xfrm>
          <a:prstGeom prst="rect">
            <a:avLst/>
          </a:prstGeom>
        </p:spPr>
        <p:txBody>
          <a:bodyPr/>
          <a:lstStyle/>
          <a:p>
            <a:pPr/>
            <a:r>
              <a:t>4. Images</a:t>
            </a:r>
          </a:p>
        </p:txBody>
      </p:sp>
      <p:sp>
        <p:nvSpPr>
          <p:cNvPr id="493" name="Shape 493"/>
          <p:cNvSpPr/>
          <p:nvPr>
            <p:ph type="body" idx="1"/>
          </p:nvPr>
        </p:nvSpPr>
        <p:spPr>
          <a:xfrm>
            <a:off x="442524" y="2661485"/>
            <a:ext cx="12117670" cy="6189005"/>
          </a:xfrm>
          <a:prstGeom prst="rect">
            <a:avLst/>
          </a:prstGeom>
        </p:spPr>
        <p:txBody>
          <a:bodyPr/>
          <a:lstStyle/>
          <a:p>
            <a:pPr/>
            <a:r>
              <a:t>An image should have a quality alternative description</a:t>
            </a:r>
          </a:p>
          <a:p>
            <a:pPr/>
            <a:r>
              <a:t>Screen readers and other assistive technologies can’t convert images into words</a:t>
            </a:r>
          </a:p>
          <a:p>
            <a:pPr/>
            <a:r>
              <a:t>Benefits of having alternative description:</a:t>
            </a:r>
          </a:p>
          <a:p>
            <a:pPr lvl="1">
              <a:defRPr sz="2500"/>
            </a:pPr>
            <a:r>
              <a:t>Easier to search and find</a:t>
            </a:r>
          </a:p>
          <a:p>
            <a:pPr lvl="1">
              <a:defRPr sz="2500"/>
            </a:pPr>
            <a:r>
              <a:t>Help student understand content and its connection to context</a:t>
            </a:r>
          </a:p>
          <a:p>
            <a:pPr lvl="1">
              <a:defRPr sz="2500"/>
            </a:pPr>
            <a:r>
              <a:t>Provide access to content for visually impaired students</a:t>
            </a:r>
          </a:p>
          <a:p>
            <a:pPr lvl="1">
              <a:defRPr sz="2500"/>
            </a:pPr>
            <a:r>
              <a:t>Allow conversion to audio formats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496" name="Shape 496"/>
          <p:cNvSpPr/>
          <p:nvPr>
            <p:ph type="title"/>
          </p:nvPr>
        </p:nvSpPr>
        <p:spPr>
          <a:xfrm>
            <a:off x="444606" y="404488"/>
            <a:ext cx="12115588" cy="1096066"/>
          </a:xfrm>
          <a:prstGeom prst="rect">
            <a:avLst/>
          </a:prstGeom>
        </p:spPr>
        <p:txBody>
          <a:bodyPr/>
          <a:lstStyle/>
          <a:p>
            <a:pPr/>
            <a:r>
              <a:t>4. Images</a:t>
            </a:r>
          </a:p>
        </p:txBody>
      </p:sp>
      <p:pic>
        <p:nvPicPr>
          <p:cNvPr id="497" name="pasted-image.png"/>
          <p:cNvPicPr>
            <a:picLocks noChangeAspect="1"/>
          </p:cNvPicPr>
          <p:nvPr/>
        </p:nvPicPr>
        <p:blipFill>
          <a:blip r:embed="rId2">
            <a:extLst/>
          </a:blip>
          <a:stretch>
            <a:fillRect/>
          </a:stretch>
        </p:blipFill>
        <p:spPr>
          <a:xfrm>
            <a:off x="2040975" y="1967703"/>
            <a:ext cx="8922850" cy="7973142"/>
          </a:xfrm>
          <a:prstGeom prst="rect">
            <a:avLst/>
          </a:prstGeom>
          <a:ln w="12700">
            <a:miter lim="400000"/>
          </a:ln>
        </p:spPr>
      </p:pic>
      <p:sp>
        <p:nvSpPr>
          <p:cNvPr id="498" name="Shape 498"/>
          <p:cNvSpPr/>
          <p:nvPr/>
        </p:nvSpPr>
        <p:spPr>
          <a:xfrm>
            <a:off x="8338453" y="4543345"/>
            <a:ext cx="2287727" cy="1256661"/>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0" name="pasted-image.png"/>
          <p:cNvPicPr>
            <a:picLocks noChangeAspect="1"/>
          </p:cNvPicPr>
          <p:nvPr/>
        </p:nvPicPr>
        <p:blipFill>
          <a:blip r:embed="rId2">
            <a:extLst/>
          </a:blip>
          <a:stretch>
            <a:fillRect/>
          </a:stretch>
        </p:blipFill>
        <p:spPr>
          <a:xfrm>
            <a:off x="107937" y="2071160"/>
            <a:ext cx="10007503" cy="7369656"/>
          </a:xfrm>
          <a:prstGeom prst="rect">
            <a:avLst/>
          </a:prstGeom>
          <a:ln w="12700">
            <a:miter lim="400000"/>
          </a:ln>
        </p:spPr>
      </p:pic>
      <p:sp>
        <p:nvSpPr>
          <p:cNvPr id="501" name="Shape 501"/>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02" name="Shape 502"/>
          <p:cNvSpPr/>
          <p:nvPr>
            <p:ph type="title"/>
          </p:nvPr>
        </p:nvSpPr>
        <p:spPr>
          <a:xfrm>
            <a:off x="444606" y="404488"/>
            <a:ext cx="12115588" cy="1096066"/>
          </a:xfrm>
          <a:prstGeom prst="rect">
            <a:avLst/>
          </a:prstGeom>
        </p:spPr>
        <p:txBody>
          <a:bodyPr/>
          <a:lstStyle/>
          <a:p>
            <a:pPr/>
            <a:r>
              <a:t>4. Images</a:t>
            </a:r>
          </a:p>
        </p:txBody>
      </p:sp>
      <p:sp>
        <p:nvSpPr>
          <p:cNvPr id="503" name="Shape 503"/>
          <p:cNvSpPr/>
          <p:nvPr/>
        </p:nvSpPr>
        <p:spPr>
          <a:xfrm>
            <a:off x="2747288" y="5866488"/>
            <a:ext cx="485840" cy="409483"/>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04" name="Shape 504"/>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Select the image you want to provide alternative text for</a:t>
            </a:r>
          </a:p>
          <a:p>
            <a:pPr marL="127000" indent="-127000">
              <a:spcBef>
                <a:spcPts val="1300"/>
              </a:spcBef>
              <a:buSzPct val="75000"/>
              <a:buFontTx/>
              <a:defRPr sz="1800"/>
            </a:pPr>
            <a:r>
              <a:t>Click the “Insert / Edit Image”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6" name="pasted-image.png"/>
          <p:cNvPicPr>
            <a:picLocks noChangeAspect="1"/>
          </p:cNvPicPr>
          <p:nvPr/>
        </p:nvPicPr>
        <p:blipFill>
          <a:blip r:embed="rId2">
            <a:extLst/>
          </a:blip>
          <a:stretch>
            <a:fillRect/>
          </a:stretch>
        </p:blipFill>
        <p:spPr>
          <a:xfrm>
            <a:off x="523048" y="2522406"/>
            <a:ext cx="9099376" cy="6467163"/>
          </a:xfrm>
          <a:prstGeom prst="rect">
            <a:avLst/>
          </a:prstGeom>
          <a:ln w="12700">
            <a:miter lim="400000"/>
          </a:ln>
        </p:spPr>
      </p:pic>
      <p:sp>
        <p:nvSpPr>
          <p:cNvPr id="507" name="Shape 507"/>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08" name="Shape 508"/>
          <p:cNvSpPr/>
          <p:nvPr>
            <p:ph type="title"/>
          </p:nvPr>
        </p:nvSpPr>
        <p:spPr>
          <a:xfrm>
            <a:off x="444606" y="404488"/>
            <a:ext cx="12115588" cy="1096066"/>
          </a:xfrm>
          <a:prstGeom prst="rect">
            <a:avLst/>
          </a:prstGeom>
        </p:spPr>
        <p:txBody>
          <a:bodyPr/>
          <a:lstStyle/>
          <a:p>
            <a:pPr/>
            <a:r>
              <a:t>4. Images</a:t>
            </a:r>
          </a:p>
        </p:txBody>
      </p:sp>
      <p:sp>
        <p:nvSpPr>
          <p:cNvPr id="509" name="Shape 509"/>
          <p:cNvSpPr/>
          <p:nvPr/>
        </p:nvSpPr>
        <p:spPr>
          <a:xfrm>
            <a:off x="1049610" y="5465891"/>
            <a:ext cx="3104919" cy="503993"/>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10" name="Shape 510"/>
          <p:cNvSpPr/>
          <p:nvPr>
            <p:ph type="body" sz="quarter" idx="1"/>
          </p:nvPr>
        </p:nvSpPr>
        <p:spPr>
          <a:xfrm>
            <a:off x="9461234" y="3247066"/>
            <a:ext cx="2874366" cy="5904533"/>
          </a:xfrm>
          <a:prstGeom prst="rect">
            <a:avLst/>
          </a:prstGeom>
        </p:spPr>
        <p:txBody>
          <a:bodyPr/>
          <a:lstStyle/>
          <a:p>
            <a:pPr marL="127000" indent="-127000">
              <a:spcBef>
                <a:spcPts val="1300"/>
              </a:spcBef>
              <a:buSzPct val="75000"/>
              <a:buFontTx/>
              <a:defRPr sz="1800"/>
            </a:pPr>
            <a:r>
              <a:t>Enter a quality description for the image under “Image Description”</a:t>
            </a:r>
          </a:p>
          <a:p>
            <a:pPr marL="127000" indent="-127000">
              <a:spcBef>
                <a:spcPts val="1300"/>
              </a:spcBef>
              <a:buSzPct val="75000"/>
              <a:buFontTx/>
              <a:defRPr sz="1800"/>
            </a:pPr>
            <a:r>
              <a:t>Click the “Update”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13" name="Shape 513"/>
          <p:cNvSpPr/>
          <p:nvPr>
            <p:ph type="title"/>
          </p:nvPr>
        </p:nvSpPr>
        <p:spPr>
          <a:xfrm>
            <a:off x="444606" y="404488"/>
            <a:ext cx="12115588" cy="1096066"/>
          </a:xfrm>
          <a:prstGeom prst="rect">
            <a:avLst/>
          </a:prstGeom>
        </p:spPr>
        <p:txBody>
          <a:bodyPr/>
          <a:lstStyle/>
          <a:p>
            <a:pPr/>
            <a:r>
              <a:t>5. Tables</a:t>
            </a:r>
          </a:p>
        </p:txBody>
      </p:sp>
      <p:sp>
        <p:nvSpPr>
          <p:cNvPr id="514" name="Shape 514"/>
          <p:cNvSpPr/>
          <p:nvPr>
            <p:ph type="body" idx="1"/>
          </p:nvPr>
        </p:nvSpPr>
        <p:spPr>
          <a:xfrm>
            <a:off x="442524" y="2661485"/>
            <a:ext cx="12117670" cy="6189005"/>
          </a:xfrm>
          <a:prstGeom prst="rect">
            <a:avLst/>
          </a:prstGeom>
        </p:spPr>
        <p:txBody>
          <a:bodyPr/>
          <a:lstStyle/>
          <a:p>
            <a:pPr/>
            <a:r>
              <a:t>Only use tables for tabular data</a:t>
            </a:r>
          </a:p>
          <a:p>
            <a:pPr lvl="1" marL="541019" indent="-315594">
              <a:buChar char="•"/>
            </a:pPr>
            <a:r>
              <a:t>Don’t use tables for layout purposes</a:t>
            </a:r>
          </a:p>
          <a:p>
            <a:pPr/>
            <a:r>
              <a:t>Always include column headings</a:t>
            </a:r>
          </a:p>
          <a:p>
            <a:pPr lvl="1">
              <a:defRPr sz="2500"/>
            </a:pPr>
            <a:r>
              <a:t>Makes table easier to read</a:t>
            </a:r>
          </a:p>
          <a:p>
            <a:pPr lvl="1">
              <a:defRPr sz="2500"/>
            </a:pPr>
            <a:r>
              <a:t>Much easier to work through using a screenreader or other assistive technologies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17" name="Shape 517"/>
          <p:cNvSpPr/>
          <p:nvPr>
            <p:ph type="title"/>
          </p:nvPr>
        </p:nvSpPr>
        <p:spPr>
          <a:xfrm>
            <a:off x="444606" y="404488"/>
            <a:ext cx="12115588" cy="1096066"/>
          </a:xfrm>
          <a:prstGeom prst="rect">
            <a:avLst/>
          </a:prstGeom>
        </p:spPr>
        <p:txBody>
          <a:bodyPr/>
          <a:lstStyle/>
          <a:p>
            <a:pPr/>
            <a:r>
              <a:t>5. Tables</a:t>
            </a:r>
          </a:p>
        </p:txBody>
      </p:sp>
      <p:pic>
        <p:nvPicPr>
          <p:cNvPr id="518" name="image13.png"/>
          <p:cNvPicPr>
            <a:picLocks noChangeAspect="1"/>
          </p:cNvPicPr>
          <p:nvPr/>
        </p:nvPicPr>
        <p:blipFill>
          <a:blip r:embed="rId2">
            <a:extLst/>
          </a:blip>
          <a:stretch>
            <a:fillRect/>
          </a:stretch>
        </p:blipFill>
        <p:spPr>
          <a:xfrm>
            <a:off x="2113591" y="1823441"/>
            <a:ext cx="8777618" cy="7865093"/>
          </a:xfrm>
          <a:prstGeom prst="rect">
            <a:avLst/>
          </a:prstGeom>
          <a:ln w="12700">
            <a:miter lim="400000"/>
          </a:ln>
        </p:spPr>
      </p:pic>
      <p:sp>
        <p:nvSpPr>
          <p:cNvPr id="519" name="Shape 519"/>
          <p:cNvSpPr/>
          <p:nvPr/>
        </p:nvSpPr>
        <p:spPr>
          <a:xfrm>
            <a:off x="2461463" y="2252134"/>
            <a:ext cx="906196" cy="429780"/>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1" name="pasted-image.png"/>
          <p:cNvPicPr>
            <a:picLocks noChangeAspect="1"/>
          </p:cNvPicPr>
          <p:nvPr/>
        </p:nvPicPr>
        <p:blipFill>
          <a:blip r:embed="rId2">
            <a:extLst/>
          </a:blip>
          <a:stretch>
            <a:fillRect/>
          </a:stretch>
        </p:blipFill>
        <p:spPr>
          <a:xfrm>
            <a:off x="52583" y="2091643"/>
            <a:ext cx="9951872" cy="7328689"/>
          </a:xfrm>
          <a:prstGeom prst="rect">
            <a:avLst/>
          </a:prstGeom>
          <a:ln w="12700">
            <a:miter lim="400000"/>
          </a:ln>
        </p:spPr>
      </p:pic>
      <p:sp>
        <p:nvSpPr>
          <p:cNvPr id="522" name="Shape 522"/>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23" name="Shape 523"/>
          <p:cNvSpPr/>
          <p:nvPr>
            <p:ph type="title"/>
          </p:nvPr>
        </p:nvSpPr>
        <p:spPr>
          <a:xfrm>
            <a:off x="444606" y="404488"/>
            <a:ext cx="12115588" cy="1096066"/>
          </a:xfrm>
          <a:prstGeom prst="rect">
            <a:avLst/>
          </a:prstGeom>
        </p:spPr>
        <p:txBody>
          <a:bodyPr/>
          <a:lstStyle/>
          <a:p>
            <a:pPr/>
            <a:r>
              <a:t>5. Tables</a:t>
            </a:r>
          </a:p>
        </p:txBody>
      </p:sp>
      <p:sp>
        <p:nvSpPr>
          <p:cNvPr id="524" name="Shape 524"/>
          <p:cNvSpPr/>
          <p:nvPr/>
        </p:nvSpPr>
        <p:spPr>
          <a:xfrm>
            <a:off x="4655558" y="5769473"/>
            <a:ext cx="371628" cy="448699"/>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25" name="Shape 525"/>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Set the cursor to where you want to insert a table</a:t>
            </a:r>
          </a:p>
          <a:p>
            <a:pPr marL="127000" indent="-127000">
              <a:spcBef>
                <a:spcPts val="1300"/>
              </a:spcBef>
              <a:buSzPct val="75000"/>
              <a:buFontTx/>
              <a:defRPr sz="1800"/>
            </a:pPr>
            <a:r>
              <a:t>Click the “Insert/Edit Table”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7" name="pasted-image.png"/>
          <p:cNvPicPr>
            <a:picLocks noChangeAspect="1"/>
          </p:cNvPicPr>
          <p:nvPr/>
        </p:nvPicPr>
        <p:blipFill>
          <a:blip r:embed="rId2">
            <a:extLst/>
          </a:blip>
          <a:stretch>
            <a:fillRect/>
          </a:stretch>
        </p:blipFill>
        <p:spPr>
          <a:xfrm>
            <a:off x="313020" y="3438263"/>
            <a:ext cx="9430999" cy="4988790"/>
          </a:xfrm>
          <a:prstGeom prst="rect">
            <a:avLst/>
          </a:prstGeom>
          <a:ln w="12700">
            <a:miter lim="400000"/>
          </a:ln>
        </p:spPr>
      </p:pic>
      <p:sp>
        <p:nvSpPr>
          <p:cNvPr id="528" name="Shape 528"/>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29" name="Shape 529"/>
          <p:cNvSpPr/>
          <p:nvPr>
            <p:ph type="title"/>
          </p:nvPr>
        </p:nvSpPr>
        <p:spPr>
          <a:xfrm>
            <a:off x="444606" y="404488"/>
            <a:ext cx="12115588" cy="1096066"/>
          </a:xfrm>
          <a:prstGeom prst="rect">
            <a:avLst/>
          </a:prstGeom>
        </p:spPr>
        <p:txBody>
          <a:bodyPr/>
          <a:lstStyle/>
          <a:p>
            <a:pPr/>
            <a:r>
              <a:t>5. Tables</a:t>
            </a:r>
          </a:p>
        </p:txBody>
      </p:sp>
      <p:sp>
        <p:nvSpPr>
          <p:cNvPr id="530" name="Shape 530"/>
          <p:cNvSpPr/>
          <p:nvPr/>
        </p:nvSpPr>
        <p:spPr>
          <a:xfrm>
            <a:off x="938083" y="4430475"/>
            <a:ext cx="6999732" cy="727859"/>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31" name="Shape 531"/>
          <p:cNvSpPr/>
          <p:nvPr>
            <p:ph type="body" sz="quarter" idx="1"/>
          </p:nvPr>
        </p:nvSpPr>
        <p:spPr>
          <a:xfrm>
            <a:off x="9893034" y="4409008"/>
            <a:ext cx="2874366" cy="4742591"/>
          </a:xfrm>
          <a:prstGeom prst="rect">
            <a:avLst/>
          </a:prstGeom>
        </p:spPr>
        <p:txBody>
          <a:bodyPr/>
          <a:lstStyle/>
          <a:p>
            <a:pPr marL="127000" indent="-127000">
              <a:spcBef>
                <a:spcPts val="1300"/>
              </a:spcBef>
              <a:buSzPct val="75000"/>
              <a:buFontTx/>
              <a:defRPr sz="1800"/>
            </a:pPr>
            <a:r>
              <a:t>Enter the desired number of rows and columns.</a:t>
            </a:r>
          </a:p>
          <a:p>
            <a:pPr marL="127000" indent="-127000">
              <a:spcBef>
                <a:spcPts val="1300"/>
              </a:spcBef>
              <a:buSzPct val="75000"/>
              <a:buFontTx/>
              <a:defRPr sz="1800"/>
            </a:pPr>
            <a:r>
              <a:t>NOTE: The number of rows and columns can be adjusted at any time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3" name="pasted-image.png"/>
          <p:cNvPicPr>
            <a:picLocks noChangeAspect="1"/>
          </p:cNvPicPr>
          <p:nvPr/>
        </p:nvPicPr>
        <p:blipFill>
          <a:blip r:embed="rId2">
            <a:extLst/>
          </a:blip>
          <a:stretch>
            <a:fillRect/>
          </a:stretch>
        </p:blipFill>
        <p:spPr>
          <a:xfrm>
            <a:off x="68984" y="2071159"/>
            <a:ext cx="10007504" cy="7369657"/>
          </a:xfrm>
          <a:prstGeom prst="rect">
            <a:avLst/>
          </a:prstGeom>
          <a:ln w="12700">
            <a:miter lim="400000"/>
          </a:ln>
        </p:spPr>
      </p:pic>
      <p:sp>
        <p:nvSpPr>
          <p:cNvPr id="534" name="Shape 534"/>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35" name="Shape 535"/>
          <p:cNvSpPr/>
          <p:nvPr>
            <p:ph type="title"/>
          </p:nvPr>
        </p:nvSpPr>
        <p:spPr>
          <a:xfrm>
            <a:off x="444606" y="404488"/>
            <a:ext cx="12115588" cy="1096066"/>
          </a:xfrm>
          <a:prstGeom prst="rect">
            <a:avLst/>
          </a:prstGeom>
        </p:spPr>
        <p:txBody>
          <a:bodyPr/>
          <a:lstStyle/>
          <a:p>
            <a:pPr/>
            <a:r>
              <a:t>5. Tables</a:t>
            </a:r>
          </a:p>
        </p:txBody>
      </p:sp>
      <p:sp>
        <p:nvSpPr>
          <p:cNvPr id="536" name="Shape 536"/>
          <p:cNvSpPr/>
          <p:nvPr/>
        </p:nvSpPr>
        <p:spPr>
          <a:xfrm>
            <a:off x="4824760" y="5780134"/>
            <a:ext cx="495952" cy="474805"/>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37" name="Shape 537"/>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In order to set the first row as the table headers, set your cursor in one of the cells of the first row.</a:t>
            </a:r>
          </a:p>
          <a:p>
            <a:pPr marL="127000" indent="-127000">
              <a:spcBef>
                <a:spcPts val="1300"/>
              </a:spcBef>
              <a:buSzPct val="75000"/>
              <a:buFontTx/>
              <a:defRPr sz="1800"/>
            </a:pPr>
            <a:r>
              <a:t>Click the “Table Row properties”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59" name="Shape 259"/>
          <p:cNvSpPr/>
          <p:nvPr>
            <p:ph type="title"/>
          </p:nvPr>
        </p:nvSpPr>
        <p:spPr>
          <a:xfrm>
            <a:off x="444606" y="404488"/>
            <a:ext cx="12115588" cy="1096066"/>
          </a:xfrm>
          <a:prstGeom prst="rect">
            <a:avLst/>
          </a:prstGeom>
        </p:spPr>
        <p:txBody>
          <a:bodyPr/>
          <a:lstStyle/>
          <a:p>
            <a:pPr/>
            <a:r>
              <a:t>This is a problem</a:t>
            </a:r>
          </a:p>
        </p:txBody>
      </p:sp>
      <p:pic>
        <p:nvPicPr>
          <p:cNvPr id="260" name="pasted-image.png"/>
          <p:cNvPicPr>
            <a:picLocks noChangeAspect="1"/>
          </p:cNvPicPr>
          <p:nvPr/>
        </p:nvPicPr>
        <p:blipFill>
          <a:blip r:embed="rId2">
            <a:extLst/>
          </a:blip>
          <a:srcRect l="0" t="9082" r="0" b="0"/>
          <a:stretch>
            <a:fillRect/>
          </a:stretch>
        </p:blipFill>
        <p:spPr>
          <a:xfrm>
            <a:off x="0" y="1763283"/>
            <a:ext cx="13004801" cy="79901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9" name="pasted-image.png"/>
          <p:cNvPicPr>
            <a:picLocks noChangeAspect="1"/>
          </p:cNvPicPr>
          <p:nvPr/>
        </p:nvPicPr>
        <p:blipFill>
          <a:blip r:embed="rId2">
            <a:extLst/>
          </a:blip>
          <a:stretch>
            <a:fillRect/>
          </a:stretch>
        </p:blipFill>
        <p:spPr>
          <a:xfrm>
            <a:off x="1718825" y="2694338"/>
            <a:ext cx="6707822" cy="6814296"/>
          </a:xfrm>
          <a:prstGeom prst="rect">
            <a:avLst/>
          </a:prstGeom>
          <a:ln w="12700">
            <a:miter lim="400000"/>
          </a:ln>
        </p:spPr>
      </p:pic>
      <p:sp>
        <p:nvSpPr>
          <p:cNvPr id="540" name="Shape 540"/>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41" name="Shape 541"/>
          <p:cNvSpPr/>
          <p:nvPr>
            <p:ph type="title"/>
          </p:nvPr>
        </p:nvSpPr>
        <p:spPr>
          <a:xfrm>
            <a:off x="444606" y="404488"/>
            <a:ext cx="12115588" cy="1096066"/>
          </a:xfrm>
          <a:prstGeom prst="rect">
            <a:avLst/>
          </a:prstGeom>
        </p:spPr>
        <p:txBody>
          <a:bodyPr/>
          <a:lstStyle/>
          <a:p>
            <a:pPr/>
            <a:r>
              <a:t>5. Tables</a:t>
            </a:r>
          </a:p>
        </p:txBody>
      </p:sp>
      <p:sp>
        <p:nvSpPr>
          <p:cNvPr id="542" name="Shape 542"/>
          <p:cNvSpPr/>
          <p:nvPr/>
        </p:nvSpPr>
        <p:spPr>
          <a:xfrm>
            <a:off x="4082406" y="3990837"/>
            <a:ext cx="2047569" cy="1197497"/>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43" name="Shape 543"/>
          <p:cNvSpPr/>
          <p:nvPr>
            <p:ph type="body" sz="quarter" idx="1"/>
          </p:nvPr>
        </p:nvSpPr>
        <p:spPr>
          <a:xfrm>
            <a:off x="9893034" y="3915797"/>
            <a:ext cx="2874366" cy="5235803"/>
          </a:xfrm>
          <a:prstGeom prst="rect">
            <a:avLst/>
          </a:prstGeom>
        </p:spPr>
        <p:txBody>
          <a:bodyPr/>
          <a:lstStyle/>
          <a:p>
            <a:pPr marL="127000" indent="-127000">
              <a:spcBef>
                <a:spcPts val="1300"/>
              </a:spcBef>
              <a:buSzPct val="75000"/>
              <a:buFontTx/>
              <a:defRPr sz="1800"/>
            </a:pPr>
            <a:r>
              <a:t>Select “Header” under “Row type”</a:t>
            </a:r>
          </a:p>
          <a:p>
            <a:pPr marL="127000" indent="-127000">
              <a:spcBef>
                <a:spcPts val="1300"/>
              </a:spcBef>
              <a:buSzPct val="75000"/>
              <a:buFontTx/>
              <a:defRPr sz="1800"/>
            </a:pPr>
            <a:r>
              <a:t>The cells in the first row should now act as headings for their columns</a:t>
            </a:r>
          </a:p>
        </p:txBody>
      </p:sp>
      <p:pic>
        <p:nvPicPr>
          <p:cNvPr id="544" name="pasted-image.png"/>
          <p:cNvPicPr>
            <a:picLocks noChangeAspect="1"/>
          </p:cNvPicPr>
          <p:nvPr/>
        </p:nvPicPr>
        <p:blipFill>
          <a:blip r:embed="rId3">
            <a:extLst/>
          </a:blip>
          <a:stretch>
            <a:fillRect/>
          </a:stretch>
        </p:blipFill>
        <p:spPr>
          <a:xfrm>
            <a:off x="4054170" y="4178360"/>
            <a:ext cx="2037132" cy="10960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47" name="Shape 547"/>
          <p:cNvSpPr/>
          <p:nvPr>
            <p:ph type="title"/>
          </p:nvPr>
        </p:nvSpPr>
        <p:spPr>
          <a:xfrm>
            <a:off x="444606" y="404488"/>
            <a:ext cx="12115588" cy="1096066"/>
          </a:xfrm>
          <a:prstGeom prst="rect">
            <a:avLst/>
          </a:prstGeom>
        </p:spPr>
        <p:txBody>
          <a:bodyPr/>
          <a:lstStyle/>
          <a:p>
            <a:pPr/>
            <a:r>
              <a:t>6. Lists</a:t>
            </a:r>
          </a:p>
        </p:txBody>
      </p:sp>
      <p:sp>
        <p:nvSpPr>
          <p:cNvPr id="548" name="Shape 548"/>
          <p:cNvSpPr/>
          <p:nvPr>
            <p:ph type="body" idx="1"/>
          </p:nvPr>
        </p:nvSpPr>
        <p:spPr>
          <a:xfrm>
            <a:off x="442524" y="2661485"/>
            <a:ext cx="12117670" cy="6189005"/>
          </a:xfrm>
          <a:prstGeom prst="rect">
            <a:avLst/>
          </a:prstGeom>
        </p:spPr>
        <p:txBody>
          <a:bodyPr/>
          <a:lstStyle/>
          <a:p>
            <a:pPr/>
            <a:r>
              <a:t>An enumeration of items should be marked up as list</a:t>
            </a:r>
          </a:p>
          <a:p>
            <a:pPr/>
            <a:r>
              <a:t>Use built-in list functionality</a:t>
            </a:r>
          </a:p>
          <a:p>
            <a:pPr lvl="1">
              <a:defRPr sz="2500"/>
            </a:pPr>
            <a:r>
              <a:t>Don’t emulate lists through special characters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51" name="Shape 551"/>
          <p:cNvSpPr/>
          <p:nvPr>
            <p:ph type="title"/>
          </p:nvPr>
        </p:nvSpPr>
        <p:spPr>
          <a:xfrm>
            <a:off x="444606" y="404488"/>
            <a:ext cx="12115588" cy="1096066"/>
          </a:xfrm>
          <a:prstGeom prst="rect">
            <a:avLst/>
          </a:prstGeom>
        </p:spPr>
        <p:txBody>
          <a:bodyPr/>
          <a:lstStyle/>
          <a:p>
            <a:pPr/>
            <a:r>
              <a:t>6. Lists</a:t>
            </a:r>
          </a:p>
        </p:txBody>
      </p:sp>
      <p:pic>
        <p:nvPicPr>
          <p:cNvPr id="552" name="image11.png"/>
          <p:cNvPicPr>
            <a:picLocks noChangeAspect="1"/>
          </p:cNvPicPr>
          <p:nvPr/>
        </p:nvPicPr>
        <p:blipFill>
          <a:blip r:embed="rId2">
            <a:extLst/>
          </a:blip>
          <a:stretch>
            <a:fillRect/>
          </a:stretch>
        </p:blipFill>
        <p:spPr>
          <a:xfrm>
            <a:off x="2040975" y="1758374"/>
            <a:ext cx="8922850" cy="7995227"/>
          </a:xfrm>
          <a:prstGeom prst="rect">
            <a:avLst/>
          </a:prstGeom>
          <a:ln w="12700">
            <a:miter lim="400000"/>
          </a:ln>
        </p:spPr>
      </p:pic>
      <p:sp>
        <p:nvSpPr>
          <p:cNvPr id="553" name="Shape 553"/>
          <p:cNvSpPr/>
          <p:nvPr/>
        </p:nvSpPr>
        <p:spPr>
          <a:xfrm>
            <a:off x="5531357" y="2348849"/>
            <a:ext cx="2469379" cy="2759798"/>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5" name="pasted-image.png"/>
          <p:cNvPicPr>
            <a:picLocks noChangeAspect="1"/>
          </p:cNvPicPr>
          <p:nvPr/>
        </p:nvPicPr>
        <p:blipFill>
          <a:blip r:embed="rId2">
            <a:extLst/>
          </a:blip>
          <a:stretch>
            <a:fillRect/>
          </a:stretch>
        </p:blipFill>
        <p:spPr>
          <a:xfrm>
            <a:off x="68986" y="2071160"/>
            <a:ext cx="10007501" cy="7369655"/>
          </a:xfrm>
          <a:prstGeom prst="rect">
            <a:avLst/>
          </a:prstGeom>
          <a:ln w="12700">
            <a:miter lim="400000"/>
          </a:ln>
        </p:spPr>
      </p:pic>
      <p:sp>
        <p:nvSpPr>
          <p:cNvPr id="556" name="Shape 556"/>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57" name="Shape 557"/>
          <p:cNvSpPr/>
          <p:nvPr>
            <p:ph type="title"/>
          </p:nvPr>
        </p:nvSpPr>
        <p:spPr>
          <a:xfrm>
            <a:off x="444606" y="404488"/>
            <a:ext cx="12115588" cy="1096066"/>
          </a:xfrm>
          <a:prstGeom prst="rect">
            <a:avLst/>
          </a:prstGeom>
        </p:spPr>
        <p:txBody>
          <a:bodyPr/>
          <a:lstStyle/>
          <a:p>
            <a:pPr/>
            <a:r>
              <a:t>6. Lists</a:t>
            </a:r>
          </a:p>
        </p:txBody>
      </p:sp>
      <p:sp>
        <p:nvSpPr>
          <p:cNvPr id="558" name="Shape 558"/>
          <p:cNvSpPr/>
          <p:nvPr/>
        </p:nvSpPr>
        <p:spPr>
          <a:xfrm>
            <a:off x="5054423" y="5387920"/>
            <a:ext cx="669548" cy="451260"/>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59" name="Shape 559"/>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Set the cursor to where you want to insert the list</a:t>
            </a:r>
          </a:p>
          <a:p>
            <a:pPr marL="127000" indent="-127000">
              <a:spcBef>
                <a:spcPts val="1300"/>
              </a:spcBef>
              <a:buSzPct val="75000"/>
              <a:buFontTx/>
              <a:defRPr sz="1800"/>
            </a:pPr>
            <a:r>
              <a:t>Click the “Bullet list” button to start a bulleted list or the “Number list” button to start a numbered list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1" name="pasted-image.png"/>
          <p:cNvPicPr>
            <a:picLocks noChangeAspect="1"/>
          </p:cNvPicPr>
          <p:nvPr/>
        </p:nvPicPr>
        <p:blipFill>
          <a:blip r:embed="rId2">
            <a:extLst/>
          </a:blip>
          <a:stretch>
            <a:fillRect/>
          </a:stretch>
        </p:blipFill>
        <p:spPr>
          <a:xfrm>
            <a:off x="54245" y="2071159"/>
            <a:ext cx="10007504" cy="7369657"/>
          </a:xfrm>
          <a:prstGeom prst="rect">
            <a:avLst/>
          </a:prstGeom>
          <a:ln w="12700">
            <a:miter lim="400000"/>
          </a:ln>
        </p:spPr>
      </p:pic>
      <p:sp>
        <p:nvSpPr>
          <p:cNvPr id="562" name="Shape 562"/>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63" name="Shape 563"/>
          <p:cNvSpPr/>
          <p:nvPr>
            <p:ph type="title"/>
          </p:nvPr>
        </p:nvSpPr>
        <p:spPr>
          <a:xfrm>
            <a:off x="444606" y="404488"/>
            <a:ext cx="12115588" cy="1096066"/>
          </a:xfrm>
          <a:prstGeom prst="rect">
            <a:avLst/>
          </a:prstGeom>
        </p:spPr>
        <p:txBody>
          <a:bodyPr/>
          <a:lstStyle/>
          <a:p>
            <a:pPr/>
            <a:r>
              <a:t>6. Lists</a:t>
            </a:r>
          </a:p>
        </p:txBody>
      </p:sp>
      <p:sp>
        <p:nvSpPr>
          <p:cNvPr id="564" name="Shape 564"/>
          <p:cNvSpPr/>
          <p:nvPr/>
        </p:nvSpPr>
        <p:spPr>
          <a:xfrm>
            <a:off x="2501539" y="6296959"/>
            <a:ext cx="2925940" cy="1022489"/>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65" name="Shape 565"/>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Enter the list item</a:t>
            </a:r>
          </a:p>
          <a:p>
            <a:pPr marL="127000" indent="-127000">
              <a:spcBef>
                <a:spcPts val="1300"/>
              </a:spcBef>
              <a:buSzPct val="75000"/>
              <a:buFontTx/>
              <a:defRPr sz="1800"/>
            </a:pPr>
            <a:r>
              <a:t>Hit “Enter” to start the next list item</a:t>
            </a:r>
          </a:p>
          <a:p>
            <a:pPr marL="127000" indent="-127000">
              <a:spcBef>
                <a:spcPts val="1300"/>
              </a:spcBef>
              <a:buSzPct val="75000"/>
              <a:buFontTx/>
              <a:defRPr sz="1800"/>
            </a:pPr>
            <a:r>
              <a:t>Hit “Enter” twice to stop the list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68" name="Shape 568"/>
          <p:cNvSpPr/>
          <p:nvPr>
            <p:ph type="title"/>
          </p:nvPr>
        </p:nvSpPr>
        <p:spPr>
          <a:xfrm>
            <a:off x="444606" y="404488"/>
            <a:ext cx="12115588" cy="1096066"/>
          </a:xfrm>
          <a:prstGeom prst="rect">
            <a:avLst/>
          </a:prstGeom>
        </p:spPr>
        <p:txBody>
          <a:bodyPr/>
          <a:lstStyle/>
          <a:p>
            <a:pPr/>
            <a:r>
              <a:t>7. Links</a:t>
            </a:r>
          </a:p>
        </p:txBody>
      </p:sp>
      <p:sp>
        <p:nvSpPr>
          <p:cNvPr id="569" name="Shape 569"/>
          <p:cNvSpPr/>
          <p:nvPr>
            <p:ph type="body" idx="1"/>
          </p:nvPr>
        </p:nvSpPr>
        <p:spPr>
          <a:xfrm>
            <a:off x="442524" y="2661485"/>
            <a:ext cx="12117670" cy="6189005"/>
          </a:xfrm>
          <a:prstGeom prst="rect">
            <a:avLst/>
          </a:prstGeom>
        </p:spPr>
        <p:txBody>
          <a:bodyPr/>
          <a:lstStyle/>
          <a:p>
            <a:pPr/>
            <a:r>
              <a:t>Links should be marked up as actual links</a:t>
            </a:r>
          </a:p>
          <a:p>
            <a:pPr/>
            <a:r>
              <a:t>The link should have text that describes the target</a:t>
            </a:r>
          </a:p>
          <a:p>
            <a:pPr lvl="1">
              <a:defRPr sz="2500"/>
            </a:pPr>
            <a:r>
              <a:t>Context about the link</a:t>
            </a:r>
          </a:p>
          <a:p>
            <a:pPr lvl="1">
              <a:defRPr sz="2500"/>
            </a:pPr>
            <a:r>
              <a:t>Friendlier for screen readers and assistive devices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72" name="Shape 572"/>
          <p:cNvSpPr/>
          <p:nvPr>
            <p:ph type="title"/>
          </p:nvPr>
        </p:nvSpPr>
        <p:spPr>
          <a:xfrm>
            <a:off x="444606" y="404488"/>
            <a:ext cx="12115588" cy="1096066"/>
          </a:xfrm>
          <a:prstGeom prst="rect">
            <a:avLst/>
          </a:prstGeom>
        </p:spPr>
        <p:txBody>
          <a:bodyPr/>
          <a:lstStyle/>
          <a:p>
            <a:pPr/>
            <a:r>
              <a:t>7. Links</a:t>
            </a:r>
          </a:p>
        </p:txBody>
      </p:sp>
      <p:pic>
        <p:nvPicPr>
          <p:cNvPr id="573" name="image15.png"/>
          <p:cNvPicPr>
            <a:picLocks noChangeAspect="1"/>
          </p:cNvPicPr>
          <p:nvPr/>
        </p:nvPicPr>
        <p:blipFill>
          <a:blip r:embed="rId2">
            <a:extLst/>
          </a:blip>
          <a:stretch>
            <a:fillRect/>
          </a:stretch>
        </p:blipFill>
        <p:spPr>
          <a:xfrm>
            <a:off x="1402376" y="1827261"/>
            <a:ext cx="10200048" cy="78574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5" name="pasted-image.png"/>
          <p:cNvPicPr>
            <a:picLocks noChangeAspect="1"/>
          </p:cNvPicPr>
          <p:nvPr/>
        </p:nvPicPr>
        <p:blipFill>
          <a:blip r:embed="rId2">
            <a:extLst/>
          </a:blip>
          <a:stretch>
            <a:fillRect/>
          </a:stretch>
        </p:blipFill>
        <p:spPr>
          <a:xfrm>
            <a:off x="54246" y="2071160"/>
            <a:ext cx="10007502" cy="7369655"/>
          </a:xfrm>
          <a:prstGeom prst="rect">
            <a:avLst/>
          </a:prstGeom>
          <a:ln w="12700">
            <a:miter lim="400000"/>
          </a:ln>
        </p:spPr>
      </p:pic>
      <p:pic>
        <p:nvPicPr>
          <p:cNvPr id="576" name="pasted-image.png"/>
          <p:cNvPicPr>
            <a:picLocks noChangeAspect="1"/>
          </p:cNvPicPr>
          <p:nvPr/>
        </p:nvPicPr>
        <p:blipFill>
          <a:blip r:embed="rId2">
            <a:extLst/>
          </a:blip>
          <a:stretch>
            <a:fillRect/>
          </a:stretch>
        </p:blipFill>
        <p:spPr>
          <a:xfrm>
            <a:off x="54246" y="2071160"/>
            <a:ext cx="10007502" cy="7369655"/>
          </a:xfrm>
          <a:prstGeom prst="rect">
            <a:avLst/>
          </a:prstGeom>
          <a:ln w="12700">
            <a:miter lim="400000"/>
          </a:ln>
        </p:spPr>
      </p:pic>
      <p:sp>
        <p:nvSpPr>
          <p:cNvPr id="577" name="Shape 577"/>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78" name="Shape 578"/>
          <p:cNvSpPr/>
          <p:nvPr>
            <p:ph type="title"/>
          </p:nvPr>
        </p:nvSpPr>
        <p:spPr>
          <a:xfrm>
            <a:off x="444606" y="404488"/>
            <a:ext cx="12115588" cy="1096066"/>
          </a:xfrm>
          <a:prstGeom prst="rect">
            <a:avLst/>
          </a:prstGeom>
        </p:spPr>
        <p:txBody>
          <a:bodyPr/>
          <a:lstStyle/>
          <a:p>
            <a:pPr/>
            <a:r>
              <a:t>7. Links</a:t>
            </a:r>
          </a:p>
        </p:txBody>
      </p:sp>
      <p:sp>
        <p:nvSpPr>
          <p:cNvPr id="579" name="Shape 579"/>
          <p:cNvSpPr/>
          <p:nvPr/>
        </p:nvSpPr>
        <p:spPr>
          <a:xfrm>
            <a:off x="4805813" y="5733586"/>
            <a:ext cx="396815" cy="328908"/>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
        <p:nvSpPr>
          <p:cNvPr id="580" name="Shape 580"/>
          <p:cNvSpPr/>
          <p:nvPr>
            <p:ph type="body" sz="quarter" idx="1"/>
          </p:nvPr>
        </p:nvSpPr>
        <p:spPr>
          <a:xfrm>
            <a:off x="9893034" y="3247066"/>
            <a:ext cx="2874366" cy="5904533"/>
          </a:xfrm>
          <a:prstGeom prst="rect">
            <a:avLst/>
          </a:prstGeom>
        </p:spPr>
        <p:txBody>
          <a:bodyPr/>
          <a:lstStyle/>
          <a:p>
            <a:pPr marL="127000" indent="-127000">
              <a:spcBef>
                <a:spcPts val="1300"/>
              </a:spcBef>
              <a:buSzPct val="75000"/>
              <a:buFontTx/>
              <a:defRPr sz="1800"/>
            </a:pPr>
            <a:r>
              <a:t>Select the text you want to convert into a clickable link</a:t>
            </a:r>
          </a:p>
          <a:p>
            <a:pPr marL="127000" indent="-127000">
              <a:spcBef>
                <a:spcPts val="1300"/>
              </a:spcBef>
              <a:buSzPct val="75000"/>
              <a:buFontTx/>
              <a:defRPr sz="1800"/>
            </a:pPr>
            <a:r>
              <a:t>Click the “Insert/Edit Link”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2" name="pasted-image.png"/>
          <p:cNvPicPr>
            <a:picLocks noChangeAspect="1"/>
          </p:cNvPicPr>
          <p:nvPr/>
        </p:nvPicPr>
        <p:blipFill>
          <a:blip r:embed="rId2">
            <a:extLst/>
          </a:blip>
          <a:stretch>
            <a:fillRect/>
          </a:stretch>
        </p:blipFill>
        <p:spPr>
          <a:xfrm>
            <a:off x="180930" y="3065400"/>
            <a:ext cx="9813089" cy="6267865"/>
          </a:xfrm>
          <a:prstGeom prst="rect">
            <a:avLst/>
          </a:prstGeom>
          <a:ln w="12700">
            <a:miter lim="400000"/>
          </a:ln>
        </p:spPr>
      </p:pic>
      <p:sp>
        <p:nvSpPr>
          <p:cNvPr id="583" name="Shape 583"/>
          <p:cNvSpPr/>
          <p:nvPr>
            <p:ph type="sldNum" sz="quarter" idx="4294967295"/>
          </p:nvPr>
        </p:nvSpPr>
        <p:spPr>
          <a:xfrm>
            <a:off x="12387651" y="9213144"/>
            <a:ext cx="172543"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84" name="Shape 584"/>
          <p:cNvSpPr/>
          <p:nvPr>
            <p:ph type="title"/>
          </p:nvPr>
        </p:nvSpPr>
        <p:spPr>
          <a:xfrm>
            <a:off x="444606" y="404488"/>
            <a:ext cx="12115588" cy="1096066"/>
          </a:xfrm>
          <a:prstGeom prst="rect">
            <a:avLst/>
          </a:prstGeom>
        </p:spPr>
        <p:txBody>
          <a:bodyPr/>
          <a:lstStyle/>
          <a:p>
            <a:pPr/>
            <a:r>
              <a:t>7. Links</a:t>
            </a:r>
          </a:p>
        </p:txBody>
      </p:sp>
      <p:sp>
        <p:nvSpPr>
          <p:cNvPr id="585" name="Shape 585"/>
          <p:cNvSpPr/>
          <p:nvPr>
            <p:ph type="body" sz="quarter" idx="1"/>
          </p:nvPr>
        </p:nvSpPr>
        <p:spPr>
          <a:xfrm>
            <a:off x="9893034" y="4022823"/>
            <a:ext cx="2874366" cy="5128777"/>
          </a:xfrm>
          <a:prstGeom prst="rect">
            <a:avLst/>
          </a:prstGeom>
        </p:spPr>
        <p:txBody>
          <a:bodyPr/>
          <a:lstStyle/>
          <a:p>
            <a:pPr marL="127000" indent="-127000">
              <a:spcBef>
                <a:spcPts val="1300"/>
              </a:spcBef>
              <a:buSzPct val="75000"/>
              <a:buFontTx/>
              <a:defRPr sz="1800"/>
            </a:pPr>
            <a:r>
              <a:t>Enter the URL of the link under “Link Path”</a:t>
            </a:r>
          </a:p>
          <a:p>
            <a:pPr marL="127000" indent="-127000">
              <a:spcBef>
                <a:spcPts val="1300"/>
              </a:spcBef>
              <a:buSzPct val="75000"/>
              <a:buFontTx/>
              <a:defRPr sz="1800"/>
            </a:pPr>
            <a:r>
              <a:t>Click the “Insert” button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88" name="Shape 588"/>
          <p:cNvSpPr/>
          <p:nvPr>
            <p:ph type="title"/>
          </p:nvPr>
        </p:nvSpPr>
        <p:spPr>
          <a:xfrm>
            <a:off x="444606" y="404488"/>
            <a:ext cx="12115588" cy="1096066"/>
          </a:xfrm>
          <a:prstGeom prst="rect">
            <a:avLst/>
          </a:prstGeom>
        </p:spPr>
        <p:txBody>
          <a:bodyPr/>
          <a:lstStyle/>
          <a:p>
            <a:pPr/>
            <a:r>
              <a:t>8. Scanned Documents</a:t>
            </a:r>
          </a:p>
        </p:txBody>
      </p:sp>
      <p:sp>
        <p:nvSpPr>
          <p:cNvPr id="589" name="Shape 589"/>
          <p:cNvSpPr/>
          <p:nvPr>
            <p:ph type="body" idx="1"/>
          </p:nvPr>
        </p:nvSpPr>
        <p:spPr>
          <a:xfrm>
            <a:off x="442524" y="2661485"/>
            <a:ext cx="12117670" cy="6189005"/>
          </a:xfrm>
          <a:prstGeom prst="rect">
            <a:avLst/>
          </a:prstGeom>
        </p:spPr>
        <p:txBody>
          <a:bodyPr/>
          <a:lstStyle/>
          <a:p>
            <a:pPr/>
            <a:r>
              <a:t>Scanned documents are essentially one image per page</a:t>
            </a:r>
          </a:p>
          <a:p>
            <a:pPr/>
            <a:r>
              <a:t>Screen readers or other assistive technology are unable to convert images into text</a:t>
            </a:r>
          </a:p>
          <a:p>
            <a:pPr/>
            <a:r>
              <a:t>Scanned documents, especially poor quality scans or handwriting, can be difficult to read for everyone</a:t>
            </a:r>
          </a:p>
          <a:p>
            <a:pPr/>
            <a:r>
              <a:t>Other benefits of having digital copy</a:t>
            </a:r>
          </a:p>
          <a:p>
            <a:pPr lvl="1">
              <a:defRPr sz="2500"/>
            </a:pPr>
            <a:r>
              <a:t>Can be searched</a:t>
            </a:r>
          </a:p>
          <a:p>
            <a:pPr lvl="1">
              <a:defRPr sz="2500"/>
            </a:pPr>
            <a:r>
              <a:t>Can copy and paste text</a:t>
            </a:r>
          </a:p>
          <a:p>
            <a:pPr/>
            <a:r>
              <a:t>Should be avoided as much as possible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63" name="Shape 263"/>
          <p:cNvSpPr/>
          <p:nvPr>
            <p:ph type="title"/>
          </p:nvPr>
        </p:nvSpPr>
        <p:spPr>
          <a:xfrm>
            <a:off x="444606" y="404488"/>
            <a:ext cx="12115588" cy="1096066"/>
          </a:xfrm>
          <a:prstGeom prst="rect">
            <a:avLst/>
          </a:prstGeom>
        </p:spPr>
        <p:txBody>
          <a:bodyPr/>
          <a:lstStyle/>
          <a:p>
            <a:pPr/>
            <a:r>
              <a:t>What If</a:t>
            </a:r>
          </a:p>
        </p:txBody>
      </p:sp>
      <p:pic>
        <p:nvPicPr>
          <p:cNvPr id="264" name="pasted-image.png"/>
          <p:cNvPicPr>
            <a:picLocks noChangeAspect="1"/>
          </p:cNvPicPr>
          <p:nvPr/>
        </p:nvPicPr>
        <p:blipFill>
          <a:blip r:embed="rId2">
            <a:extLst/>
          </a:blip>
          <a:stretch>
            <a:fillRect/>
          </a:stretch>
        </p:blipFill>
        <p:spPr>
          <a:xfrm>
            <a:off x="-709580" y="1699249"/>
            <a:ext cx="14423960" cy="81134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Shape 591"/>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92" name="Shape 592"/>
          <p:cNvSpPr/>
          <p:nvPr>
            <p:ph type="title"/>
          </p:nvPr>
        </p:nvSpPr>
        <p:spPr>
          <a:xfrm>
            <a:off x="444606" y="404488"/>
            <a:ext cx="12115588" cy="1096066"/>
          </a:xfrm>
          <a:prstGeom prst="rect">
            <a:avLst/>
          </a:prstGeom>
        </p:spPr>
        <p:txBody>
          <a:bodyPr/>
          <a:lstStyle/>
          <a:p>
            <a:pPr/>
            <a:r>
              <a:t>9. Tagged PDFs</a:t>
            </a:r>
          </a:p>
        </p:txBody>
      </p:sp>
      <p:sp>
        <p:nvSpPr>
          <p:cNvPr id="593" name="Shape 593"/>
          <p:cNvSpPr/>
          <p:nvPr>
            <p:ph type="body" idx="1"/>
          </p:nvPr>
        </p:nvSpPr>
        <p:spPr>
          <a:xfrm>
            <a:off x="442524" y="2661485"/>
            <a:ext cx="12117670" cy="6189005"/>
          </a:xfrm>
          <a:prstGeom prst="rect">
            <a:avLst/>
          </a:prstGeom>
        </p:spPr>
        <p:txBody>
          <a:bodyPr/>
          <a:lstStyle/>
          <a:p>
            <a:pPr/>
            <a:r>
              <a:t>PDF tags are hidden labels that clarify the structure of the document and define what’s a heading, paragraph, table, list, etc. </a:t>
            </a:r>
          </a:p>
          <a:p>
            <a:pPr/>
            <a:r>
              <a:t>PDF is originally a print format. Without tags, PDF documents are a bag of characters </a:t>
            </a:r>
          </a:p>
          <a:p>
            <a:pPr/>
            <a:r>
              <a:t>Untagged PDFs can be really hard to navigate and understand for people with screen readers or other assistive devices</a:t>
            </a:r>
          </a:p>
          <a:p>
            <a:pPr/>
            <a:r>
              <a:t>Can sometimes be difficult to do</a:t>
            </a:r>
          </a:p>
          <a:p>
            <a:pPr/>
            <a:r>
              <a:t>Avoid printing as PDF as it loses all semantic information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596" name="Shape 596"/>
          <p:cNvSpPr/>
          <p:nvPr>
            <p:ph type="title"/>
          </p:nvPr>
        </p:nvSpPr>
        <p:spPr>
          <a:xfrm>
            <a:off x="444606" y="404488"/>
            <a:ext cx="12115588" cy="1096066"/>
          </a:xfrm>
          <a:prstGeom prst="rect">
            <a:avLst/>
          </a:prstGeom>
        </p:spPr>
        <p:txBody>
          <a:bodyPr/>
          <a:lstStyle/>
          <a:p>
            <a:pPr/>
            <a:r>
              <a:t>9. Tagged PDFs</a:t>
            </a:r>
          </a:p>
        </p:txBody>
      </p:sp>
      <p:pic>
        <p:nvPicPr>
          <p:cNvPr id="597" name="image16.png"/>
          <p:cNvPicPr>
            <a:picLocks noChangeAspect="1"/>
          </p:cNvPicPr>
          <p:nvPr/>
        </p:nvPicPr>
        <p:blipFill>
          <a:blip r:embed="rId2">
            <a:extLst/>
          </a:blip>
          <a:stretch>
            <a:fillRect/>
          </a:stretch>
        </p:blipFill>
        <p:spPr>
          <a:xfrm>
            <a:off x="2040975" y="1758374"/>
            <a:ext cx="8922850" cy="7995227"/>
          </a:xfrm>
          <a:prstGeom prst="rect">
            <a:avLst/>
          </a:prstGeom>
          <a:ln w="12700">
            <a:miter lim="400000"/>
          </a:ln>
        </p:spPr>
      </p:pic>
      <p:sp>
        <p:nvSpPr>
          <p:cNvPr id="598" name="Shape 598"/>
          <p:cNvSpPr/>
          <p:nvPr/>
        </p:nvSpPr>
        <p:spPr>
          <a:xfrm>
            <a:off x="5474691" y="5914091"/>
            <a:ext cx="3485725" cy="917239"/>
          </a:xfrm>
          <a:prstGeom prst="rect">
            <a:avLst/>
          </a:prstGeom>
          <a:ln w="63500">
            <a:solidFill>
              <a:schemeClr val="accent5"/>
            </a:solidFill>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01" name="Shape 601"/>
          <p:cNvSpPr/>
          <p:nvPr>
            <p:ph type="title"/>
          </p:nvPr>
        </p:nvSpPr>
        <p:spPr>
          <a:xfrm>
            <a:off x="444606" y="404488"/>
            <a:ext cx="12115588" cy="1096066"/>
          </a:xfrm>
          <a:prstGeom prst="rect">
            <a:avLst/>
          </a:prstGeom>
        </p:spPr>
        <p:txBody>
          <a:bodyPr/>
          <a:lstStyle/>
          <a:p>
            <a:pPr/>
            <a:r>
              <a:t>Checklist</a:t>
            </a:r>
          </a:p>
        </p:txBody>
      </p:sp>
      <p:sp>
        <p:nvSpPr>
          <p:cNvPr id="602" name="Shape 602"/>
          <p:cNvSpPr/>
          <p:nvPr>
            <p:ph type="body" idx="1"/>
          </p:nvPr>
        </p:nvSpPr>
        <p:spPr>
          <a:xfrm>
            <a:off x="1207178" y="2547185"/>
            <a:ext cx="10590444" cy="6189005"/>
          </a:xfrm>
          <a:prstGeom prst="rect">
            <a:avLst/>
          </a:prstGeom>
        </p:spPr>
        <p:txBody>
          <a:bodyPr/>
          <a:lstStyle/>
          <a:p>
            <a:pPr marL="431800" indent="-431800" defTabSz="552704">
              <a:spcBef>
                <a:spcPts val="1100"/>
              </a:spcBef>
              <a:buChar char="✓"/>
              <a:defRPr sz="2380"/>
            </a:pPr>
            <a:r>
              <a:t>Use a large enough font</a:t>
            </a:r>
          </a:p>
          <a:p>
            <a:pPr marL="431800" indent="-431800" defTabSz="552704">
              <a:spcBef>
                <a:spcPts val="1100"/>
              </a:spcBef>
              <a:buChar char="✓"/>
              <a:defRPr sz="2380"/>
            </a:pPr>
            <a:r>
              <a:t>Ensure that there is sufficient contrast between text and background</a:t>
            </a:r>
          </a:p>
          <a:p>
            <a:pPr marL="431800" indent="-431800" defTabSz="552704">
              <a:spcBef>
                <a:spcPts val="1100"/>
              </a:spcBef>
              <a:buChar char="✓"/>
              <a:defRPr sz="2380"/>
            </a:pPr>
            <a:r>
              <a:t>Ensure that proper heading styles are used</a:t>
            </a:r>
          </a:p>
          <a:p>
            <a:pPr marL="431800" indent="-431800" defTabSz="552704">
              <a:spcBef>
                <a:spcPts val="1100"/>
              </a:spcBef>
              <a:buChar char="✓"/>
              <a:defRPr sz="2380"/>
            </a:pPr>
            <a:r>
              <a:t>Ensure that a logical heading structure is used</a:t>
            </a:r>
          </a:p>
          <a:p>
            <a:pPr marL="431800" indent="-431800" defTabSz="552704">
              <a:spcBef>
                <a:spcPts val="1100"/>
              </a:spcBef>
              <a:buChar char="✓"/>
              <a:defRPr sz="2380"/>
            </a:pPr>
            <a:r>
              <a:t>Ensure that built-in powerpoint slide templates are used</a:t>
            </a:r>
          </a:p>
          <a:p>
            <a:pPr marL="431800" indent="-431800" defTabSz="552704">
              <a:spcBef>
                <a:spcPts val="1100"/>
              </a:spcBef>
              <a:buChar char="✓"/>
              <a:defRPr sz="2380"/>
            </a:pPr>
            <a:r>
              <a:t>Ensure that images have an alternative description that can convey the full meaning of the image</a:t>
            </a:r>
          </a:p>
          <a:p>
            <a:pPr marL="431800" indent="-431800" defTabSz="552704">
              <a:spcBef>
                <a:spcPts val="1100"/>
              </a:spcBef>
              <a:buChar char="✓"/>
              <a:defRPr sz="2380"/>
            </a:pPr>
            <a:r>
              <a:t>Ensure that tables are used for tabular data</a:t>
            </a:r>
          </a:p>
          <a:p>
            <a:pPr marL="431800" indent="-431800" defTabSz="552704">
              <a:spcBef>
                <a:spcPts val="1100"/>
              </a:spcBef>
              <a:buChar char="✓"/>
              <a:defRPr sz="2380"/>
            </a:pPr>
            <a:r>
              <a:t>Ensure all table columns have a column heading</a:t>
            </a:r>
          </a:p>
          <a:p>
            <a:pPr marL="431800" indent="-431800" defTabSz="552704">
              <a:spcBef>
                <a:spcPts val="1100"/>
              </a:spcBef>
              <a:buChar char="✓"/>
              <a:defRPr sz="2380"/>
            </a:pPr>
            <a:r>
              <a:t>Ensure that all lists use built-in list functionality</a:t>
            </a:r>
          </a:p>
          <a:p>
            <a:pPr marL="431800" indent="-431800" defTabSz="552704">
              <a:spcBef>
                <a:spcPts val="1100"/>
              </a:spcBef>
              <a:buChar char="✓"/>
              <a:defRPr sz="2380"/>
            </a:pPr>
            <a:r>
              <a:t>Ensure that all links have text that describes the target</a:t>
            </a:r>
          </a:p>
          <a:p>
            <a:pPr marL="431800" indent="-431800" defTabSz="552704">
              <a:spcBef>
                <a:spcPts val="1100"/>
              </a:spcBef>
              <a:buChar char="✓"/>
              <a:defRPr sz="2380"/>
            </a:pPr>
            <a:r>
              <a:t>Ensure that no scanned PDFs are used</a:t>
            </a:r>
          </a:p>
          <a:p>
            <a:pPr marL="431800" indent="-431800" defTabSz="552704">
              <a:spcBef>
                <a:spcPts val="1100"/>
              </a:spcBef>
              <a:buChar char="✓"/>
              <a:defRPr sz="2380"/>
            </a:pPr>
            <a:r>
              <a:t>Ensure that all PDFs are tagged</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Shape 604"/>
          <p:cNvSpPr/>
          <p:nvPr>
            <p:ph type="sldNum" sz="quarter" idx="2"/>
          </p:nvPr>
        </p:nvSpPr>
        <p:spPr>
          <a:xfrm>
            <a:off x="12387650" y="9213144"/>
            <a:ext cx="172543"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 name="Shape 605"/>
          <p:cNvSpPr/>
          <p:nvPr>
            <p:ph type="title"/>
          </p:nvPr>
        </p:nvSpPr>
        <p:spPr>
          <a:xfrm>
            <a:off x="1473874" y="2196817"/>
            <a:ext cx="10057050" cy="5622321"/>
          </a:xfrm>
          <a:prstGeom prst="rect">
            <a:avLst/>
          </a:prstGeom>
        </p:spPr>
        <p:txBody>
          <a:bodyPr/>
          <a:lstStyle/>
          <a:p>
            <a:pPr/>
            <a:r>
              <a:t>Useful Tools</a:t>
            </a:r>
            <a:b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7" name="Shape 60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08" name="Shape 608"/>
          <p:cNvSpPr/>
          <p:nvPr>
            <p:ph type="title"/>
          </p:nvPr>
        </p:nvSpPr>
        <p:spPr>
          <a:xfrm>
            <a:off x="444606" y="404488"/>
            <a:ext cx="12115588" cy="1096066"/>
          </a:xfrm>
          <a:prstGeom prst="rect">
            <a:avLst/>
          </a:prstGeom>
        </p:spPr>
        <p:txBody>
          <a:bodyPr/>
          <a:lstStyle/>
          <a:p>
            <a:pPr/>
            <a:r>
              <a:t>Microsoft Office Accessibility Checker</a:t>
            </a:r>
          </a:p>
        </p:txBody>
      </p:sp>
      <p:sp>
        <p:nvSpPr>
          <p:cNvPr id="609" name="Shape 609"/>
          <p:cNvSpPr/>
          <p:nvPr>
            <p:ph type="body" sz="quarter" idx="1"/>
          </p:nvPr>
        </p:nvSpPr>
        <p:spPr>
          <a:xfrm>
            <a:off x="442524" y="4697894"/>
            <a:ext cx="4416428" cy="2116187"/>
          </a:xfrm>
          <a:prstGeom prst="rect">
            <a:avLst/>
          </a:prstGeom>
        </p:spPr>
        <p:txBody>
          <a:bodyPr/>
          <a:lstStyle/>
          <a:p>
            <a:pPr/>
            <a:r>
              <a:t>Word, Powerpoint</a:t>
            </a:r>
          </a:p>
          <a:p>
            <a:pPr/>
            <a:r>
              <a:t>Limited in scope</a:t>
            </a:r>
          </a:p>
          <a:p>
            <a:pPr/>
            <a:r>
              <a:t>Can help catch issues early on</a:t>
            </a:r>
          </a:p>
        </p:txBody>
      </p:sp>
      <p:pic>
        <p:nvPicPr>
          <p:cNvPr id="610" name="pasted-image.png"/>
          <p:cNvPicPr>
            <a:picLocks noChangeAspect="1"/>
          </p:cNvPicPr>
          <p:nvPr/>
        </p:nvPicPr>
        <p:blipFill>
          <a:blip r:embed="rId2">
            <a:extLst/>
          </a:blip>
          <a:stretch>
            <a:fillRect/>
          </a:stretch>
        </p:blipFill>
        <p:spPr>
          <a:xfrm>
            <a:off x="5520301" y="2085049"/>
            <a:ext cx="6494476" cy="73418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13" name="Shape 613"/>
          <p:cNvSpPr/>
          <p:nvPr>
            <p:ph type="title"/>
          </p:nvPr>
        </p:nvSpPr>
        <p:spPr>
          <a:xfrm>
            <a:off x="444606" y="404488"/>
            <a:ext cx="12115588" cy="1096066"/>
          </a:xfrm>
          <a:prstGeom prst="rect">
            <a:avLst/>
          </a:prstGeom>
        </p:spPr>
        <p:txBody>
          <a:bodyPr/>
          <a:lstStyle/>
          <a:p>
            <a:pPr/>
            <a:r>
              <a:t>PDF Accessibility Checker</a:t>
            </a:r>
          </a:p>
        </p:txBody>
      </p:sp>
      <p:sp>
        <p:nvSpPr>
          <p:cNvPr id="614" name="Shape 614"/>
          <p:cNvSpPr/>
          <p:nvPr>
            <p:ph type="body" idx="1"/>
          </p:nvPr>
        </p:nvSpPr>
        <p:spPr>
          <a:xfrm>
            <a:off x="442524" y="2661485"/>
            <a:ext cx="12117670" cy="6189005"/>
          </a:xfrm>
          <a:prstGeom prst="rect">
            <a:avLst/>
          </a:prstGeom>
        </p:spPr>
        <p:txBody>
          <a:bodyPr/>
          <a:lstStyle/>
          <a:p>
            <a:pPr/>
            <a:r>
              <a:t>Requires Adobe Acrobat</a:t>
            </a:r>
          </a:p>
          <a:p>
            <a:pPr/>
            <a:r>
              <a:t>Assess accessibility of PDFs</a:t>
            </a:r>
          </a:p>
        </p:txBody>
      </p:sp>
      <p:pic>
        <p:nvPicPr>
          <p:cNvPr id="615" name="pasted-image.png"/>
          <p:cNvPicPr>
            <a:picLocks noChangeAspect="1"/>
          </p:cNvPicPr>
          <p:nvPr/>
        </p:nvPicPr>
        <p:blipFill>
          <a:blip r:embed="rId2">
            <a:extLst/>
          </a:blip>
          <a:stretch>
            <a:fillRect/>
          </a:stretch>
        </p:blipFill>
        <p:spPr>
          <a:xfrm>
            <a:off x="163194" y="4068702"/>
            <a:ext cx="8785289" cy="53094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18" name="Shape 618"/>
          <p:cNvSpPr/>
          <p:nvPr>
            <p:ph type="title"/>
          </p:nvPr>
        </p:nvSpPr>
        <p:spPr>
          <a:xfrm>
            <a:off x="444606" y="404488"/>
            <a:ext cx="12115588" cy="1096066"/>
          </a:xfrm>
          <a:prstGeom prst="rect">
            <a:avLst/>
          </a:prstGeom>
        </p:spPr>
        <p:txBody>
          <a:bodyPr/>
          <a:lstStyle/>
          <a:p>
            <a:pPr/>
            <a:r>
              <a:t>Color Contrast Analyser</a:t>
            </a:r>
          </a:p>
        </p:txBody>
      </p:sp>
      <p:sp>
        <p:nvSpPr>
          <p:cNvPr id="619" name="Shape 619"/>
          <p:cNvSpPr/>
          <p:nvPr>
            <p:ph type="body" sz="quarter" idx="1"/>
          </p:nvPr>
        </p:nvSpPr>
        <p:spPr>
          <a:xfrm>
            <a:off x="442524" y="4795362"/>
            <a:ext cx="5859186" cy="1626246"/>
          </a:xfrm>
          <a:prstGeom prst="rect">
            <a:avLst/>
          </a:prstGeom>
        </p:spPr>
        <p:txBody>
          <a:bodyPr/>
          <a:lstStyle/>
          <a:p>
            <a:pPr/>
            <a:r>
              <a:rPr u="sng">
                <a:solidFill>
                  <a:srgbClr val="0000FF"/>
                </a:solidFill>
                <a:uFill>
                  <a:solidFill>
                    <a:srgbClr val="0000FF"/>
                  </a:solidFill>
                </a:uFill>
                <a:hlinkClick r:id="rId2" invalidUrl="" action="" tgtFrame="" tooltip="" history="1" highlightClick="0" endSnd="0"/>
              </a:rPr>
              <a:t>https://www.paciellogroup.com/resources/contrastanalyser</a:t>
            </a:r>
            <a:r>
              <a:rPr u="sng">
                <a:solidFill>
                  <a:srgbClr val="0000FF"/>
                </a:solidFill>
                <a:uFill>
                  <a:solidFill>
                    <a:srgbClr val="0000FF"/>
                  </a:solidFill>
                </a:uFill>
                <a:hlinkClick r:id="rId2" invalidUrl="" action="" tgtFrame="" tooltip="" history="1" highlightClick="0" endSnd="0"/>
              </a:rPr>
              <a:t>/</a:t>
            </a:r>
          </a:p>
          <a:p>
            <a:pPr/>
            <a:r>
              <a:t>Point-and-click approach</a:t>
            </a:r>
          </a:p>
        </p:txBody>
      </p:sp>
      <p:pic>
        <p:nvPicPr>
          <p:cNvPr id="620" name="pasted-image.png"/>
          <p:cNvPicPr>
            <a:picLocks noChangeAspect="1"/>
          </p:cNvPicPr>
          <p:nvPr/>
        </p:nvPicPr>
        <p:blipFill>
          <a:blip r:embed="rId3">
            <a:extLst/>
          </a:blip>
          <a:stretch>
            <a:fillRect/>
          </a:stretch>
        </p:blipFill>
        <p:spPr>
          <a:xfrm>
            <a:off x="6588750" y="1898390"/>
            <a:ext cx="6059230" cy="74201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23" name="Shape 623"/>
          <p:cNvSpPr/>
          <p:nvPr>
            <p:ph type="title"/>
          </p:nvPr>
        </p:nvSpPr>
        <p:spPr>
          <a:xfrm>
            <a:off x="444606" y="404488"/>
            <a:ext cx="12115588" cy="1096066"/>
          </a:xfrm>
          <a:prstGeom prst="rect">
            <a:avLst/>
          </a:prstGeom>
        </p:spPr>
        <p:txBody>
          <a:bodyPr/>
          <a:lstStyle/>
          <a:p>
            <a:pPr/>
            <a:r>
              <a:t>Blackboard Accessibility MOOC</a:t>
            </a:r>
          </a:p>
        </p:txBody>
      </p:sp>
      <p:sp>
        <p:nvSpPr>
          <p:cNvPr id="624" name="Shape 624"/>
          <p:cNvSpPr/>
          <p:nvPr>
            <p:ph type="body" sz="quarter" idx="1"/>
          </p:nvPr>
        </p:nvSpPr>
        <p:spPr>
          <a:xfrm>
            <a:off x="442524" y="4285673"/>
            <a:ext cx="5524164" cy="2940629"/>
          </a:xfrm>
          <a:prstGeom prst="rect">
            <a:avLst/>
          </a:prstGeom>
        </p:spPr>
        <p:txBody>
          <a:bodyPr/>
          <a:lstStyle/>
          <a:p>
            <a:pPr/>
            <a:r>
              <a:t>Inclusive Online Course Design</a:t>
            </a:r>
          </a:p>
          <a:p>
            <a:pPr/>
            <a:r>
              <a:t>Developed and run in collaboration with the University of Montana</a:t>
            </a:r>
          </a:p>
          <a:p>
            <a:pPr>
              <a:defRPr u="sng">
                <a:solidFill>
                  <a:srgbClr val="0000FF"/>
                </a:solidFill>
                <a:uFill>
                  <a:solidFill>
                    <a:srgbClr val="0000FF"/>
                  </a:solidFill>
                </a:uFill>
              </a:defRPr>
            </a:pPr>
            <a:r>
              <a:rPr>
                <a:hlinkClick r:id="rId2" invalidUrl="" action="" tgtFrame="" tooltip="" history="1" highlightClick="0" endSnd="0"/>
              </a:rPr>
              <a:t>http://go.blackboard.com/AXMOOC</a:t>
            </a:r>
          </a:p>
        </p:txBody>
      </p:sp>
      <p:pic>
        <p:nvPicPr>
          <p:cNvPr id="625" name="pasted-image.png"/>
          <p:cNvPicPr>
            <a:picLocks noChangeAspect="1"/>
          </p:cNvPicPr>
          <p:nvPr/>
        </p:nvPicPr>
        <p:blipFill>
          <a:blip r:embed="rId3">
            <a:extLst/>
          </a:blip>
          <a:stretch>
            <a:fillRect/>
          </a:stretch>
        </p:blipFill>
        <p:spPr>
          <a:xfrm>
            <a:off x="6184874" y="2419081"/>
            <a:ext cx="6739020" cy="64020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28" name="Shape 628"/>
          <p:cNvSpPr/>
          <p:nvPr>
            <p:ph type="title"/>
          </p:nvPr>
        </p:nvSpPr>
        <p:spPr>
          <a:xfrm>
            <a:off x="444606" y="642374"/>
            <a:ext cx="12115588" cy="620295"/>
          </a:xfrm>
          <a:prstGeom prst="rect">
            <a:avLst/>
          </a:prstGeom>
        </p:spPr>
        <p:txBody>
          <a:bodyPr/>
          <a:lstStyle/>
          <a:p>
            <a:pPr/>
            <a:r>
              <a:t>Blackboard Ally</a:t>
            </a:r>
          </a:p>
        </p:txBody>
      </p:sp>
      <p:sp>
        <p:nvSpPr>
          <p:cNvPr id="629" name="Shape 629"/>
          <p:cNvSpPr/>
          <p:nvPr/>
        </p:nvSpPr>
        <p:spPr>
          <a:xfrm>
            <a:off x="-7787" y="5609204"/>
            <a:ext cx="4225584" cy="4709827"/>
          </a:xfrm>
          <a:prstGeom prst="rect">
            <a:avLst/>
          </a:prstGeom>
          <a:solidFill>
            <a:srgbClr val="FFFFFF"/>
          </a:solidFill>
          <a:ln w="12700">
            <a:miter lim="400000"/>
          </a:ln>
        </p:spPr>
        <p:txBody>
          <a:bodyPr lIns="137160" tIns="137160" rIns="137160" bIns="137160"/>
          <a:lstStyle/>
          <a:p>
            <a:pPr algn="l" defTabSz="457200">
              <a:spcBef>
                <a:spcPts val="1200"/>
              </a:spcBef>
              <a:defRPr sz="1600">
                <a:solidFill>
                  <a:srgbClr val="191B23"/>
                </a:solidFill>
                <a:latin typeface="Calibri"/>
                <a:ea typeface="Calibri"/>
                <a:cs typeface="Calibri"/>
                <a:sym typeface="Calibri"/>
              </a:defRPr>
            </a:pPr>
          </a:p>
        </p:txBody>
      </p:sp>
      <p:sp>
        <p:nvSpPr>
          <p:cNvPr id="630" name="Shape 630"/>
          <p:cNvSpPr/>
          <p:nvPr/>
        </p:nvSpPr>
        <p:spPr>
          <a:xfrm>
            <a:off x="-7787" y="5414388"/>
            <a:ext cx="4225584" cy="194948"/>
          </a:xfrm>
          <a:prstGeom prst="rect">
            <a:avLst/>
          </a:prstGeom>
          <a:solidFill>
            <a:srgbClr val="00CD90"/>
          </a:solidFill>
          <a:ln w="12700">
            <a:miter lim="400000"/>
          </a:ln>
        </p:spPr>
        <p:txBody>
          <a:bodyPr lIns="137160" tIns="137160" rIns="137160" bIns="137160"/>
          <a:lstStyle/>
          <a:p>
            <a:pPr algn="l" defTabSz="457200">
              <a:spcBef>
                <a:spcPts val="1200"/>
              </a:spcBef>
              <a:defRPr sz="1800">
                <a:solidFill>
                  <a:srgbClr val="191B23"/>
                </a:solidFill>
                <a:latin typeface="Calibri"/>
                <a:ea typeface="Calibri"/>
                <a:cs typeface="Calibri"/>
                <a:sym typeface="Calibri"/>
              </a:defRPr>
            </a:pPr>
          </a:p>
        </p:txBody>
      </p:sp>
      <p:sp>
        <p:nvSpPr>
          <p:cNvPr id="631" name="Shape 631"/>
          <p:cNvSpPr/>
          <p:nvPr/>
        </p:nvSpPr>
        <p:spPr>
          <a:xfrm>
            <a:off x="283432" y="6905724"/>
            <a:ext cx="3645954" cy="240434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457200">
              <a:defRPr sz="2600">
                <a:solidFill>
                  <a:srgbClr val="191B23"/>
                </a:solidFill>
                <a:latin typeface="Calibri"/>
                <a:ea typeface="Calibri"/>
                <a:cs typeface="Calibri"/>
                <a:sym typeface="Calibri"/>
              </a:defRPr>
            </a:lvl1pPr>
          </a:lstStyle>
          <a:p>
            <a:pPr/>
            <a:r>
              <a:t>Automatically checks for accessibility issues and generates alternative accessible formats</a:t>
            </a:r>
          </a:p>
        </p:txBody>
      </p:sp>
      <p:sp>
        <p:nvSpPr>
          <p:cNvPr id="632" name="Shape 632"/>
          <p:cNvSpPr/>
          <p:nvPr/>
        </p:nvSpPr>
        <p:spPr>
          <a:xfrm>
            <a:off x="280623" y="5839573"/>
            <a:ext cx="3648761" cy="88809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457200">
              <a:defRPr b="1" sz="2600">
                <a:solidFill>
                  <a:srgbClr val="191B23"/>
                </a:solidFill>
                <a:latin typeface="Calibri"/>
                <a:ea typeface="Calibri"/>
                <a:cs typeface="Calibri"/>
                <a:sym typeface="Calibri"/>
              </a:defRPr>
            </a:lvl1pPr>
          </a:lstStyle>
          <a:p>
            <a:pPr/>
            <a:r>
              <a:t>Alternative Accessible Versions</a:t>
            </a:r>
          </a:p>
        </p:txBody>
      </p:sp>
      <p:sp>
        <p:nvSpPr>
          <p:cNvPr id="633" name="Shape 633"/>
          <p:cNvSpPr/>
          <p:nvPr/>
        </p:nvSpPr>
        <p:spPr>
          <a:xfrm>
            <a:off x="4388742" y="5610360"/>
            <a:ext cx="4225584" cy="4707516"/>
          </a:xfrm>
          <a:prstGeom prst="rect">
            <a:avLst/>
          </a:prstGeom>
          <a:solidFill>
            <a:srgbClr val="FFFFFF"/>
          </a:solidFill>
          <a:ln w="12700">
            <a:miter lim="400000"/>
          </a:ln>
        </p:spPr>
        <p:txBody>
          <a:bodyPr lIns="137160" tIns="137160" rIns="137160" bIns="137160"/>
          <a:lstStyle/>
          <a:p>
            <a:pPr algn="l" defTabSz="457200">
              <a:spcBef>
                <a:spcPts val="1200"/>
              </a:spcBef>
              <a:defRPr sz="1600">
                <a:solidFill>
                  <a:srgbClr val="191B23"/>
                </a:solidFill>
                <a:latin typeface="Calibri"/>
                <a:ea typeface="Calibri"/>
                <a:cs typeface="Calibri"/>
                <a:sym typeface="Calibri"/>
              </a:defRPr>
            </a:pPr>
          </a:p>
        </p:txBody>
      </p:sp>
      <p:sp>
        <p:nvSpPr>
          <p:cNvPr id="634" name="Shape 634"/>
          <p:cNvSpPr/>
          <p:nvPr/>
        </p:nvSpPr>
        <p:spPr>
          <a:xfrm>
            <a:off x="4388742" y="5415544"/>
            <a:ext cx="4225584" cy="194948"/>
          </a:xfrm>
          <a:prstGeom prst="rect">
            <a:avLst/>
          </a:prstGeom>
          <a:solidFill>
            <a:srgbClr val="00CD90"/>
          </a:solidFill>
          <a:ln w="12700">
            <a:miter lim="400000"/>
          </a:ln>
        </p:spPr>
        <p:txBody>
          <a:bodyPr lIns="137160" tIns="137160" rIns="137160" bIns="137160"/>
          <a:lstStyle/>
          <a:p>
            <a:pPr algn="l" defTabSz="457200">
              <a:spcBef>
                <a:spcPts val="1200"/>
              </a:spcBef>
              <a:defRPr sz="1800">
                <a:solidFill>
                  <a:srgbClr val="191B23"/>
                </a:solidFill>
                <a:latin typeface="Calibri"/>
                <a:ea typeface="Calibri"/>
                <a:cs typeface="Calibri"/>
                <a:sym typeface="Calibri"/>
              </a:defRPr>
            </a:pPr>
          </a:p>
        </p:txBody>
      </p:sp>
      <p:sp>
        <p:nvSpPr>
          <p:cNvPr id="635" name="Shape 635"/>
          <p:cNvSpPr/>
          <p:nvPr/>
        </p:nvSpPr>
        <p:spPr>
          <a:xfrm>
            <a:off x="4679961" y="6906879"/>
            <a:ext cx="3645955" cy="2025279"/>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650240">
              <a:spcBef>
                <a:spcPts val="1400"/>
              </a:spcBef>
              <a:defRPr sz="2600">
                <a:solidFill>
                  <a:srgbClr val="191B23"/>
                </a:solidFill>
                <a:latin typeface="Calibri"/>
                <a:ea typeface="Calibri"/>
                <a:cs typeface="Calibri"/>
                <a:sym typeface="Calibri"/>
              </a:defRPr>
            </a:lvl1pPr>
          </a:lstStyle>
          <a:p>
            <a:pPr/>
            <a:r>
              <a:t>Guides instructors on how to improve the accessibility of their course content and alters future behavior</a:t>
            </a:r>
          </a:p>
        </p:txBody>
      </p:sp>
      <p:sp>
        <p:nvSpPr>
          <p:cNvPr id="636" name="Shape 636"/>
          <p:cNvSpPr/>
          <p:nvPr/>
        </p:nvSpPr>
        <p:spPr>
          <a:xfrm>
            <a:off x="4677152" y="5840728"/>
            <a:ext cx="3648762" cy="50902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457200">
              <a:defRPr b="1" sz="2600">
                <a:solidFill>
                  <a:srgbClr val="191B23"/>
                </a:solidFill>
                <a:latin typeface="Calibri"/>
                <a:ea typeface="Calibri"/>
                <a:cs typeface="Calibri"/>
                <a:sym typeface="Calibri"/>
              </a:defRPr>
            </a:lvl1pPr>
          </a:lstStyle>
          <a:p>
            <a:pPr/>
            <a:r>
              <a:t>Instructor feedback</a:t>
            </a:r>
          </a:p>
        </p:txBody>
      </p:sp>
      <p:sp>
        <p:nvSpPr>
          <p:cNvPr id="637" name="Shape 637"/>
          <p:cNvSpPr/>
          <p:nvPr/>
        </p:nvSpPr>
        <p:spPr>
          <a:xfrm>
            <a:off x="8787003" y="5613913"/>
            <a:ext cx="4225584" cy="4700410"/>
          </a:xfrm>
          <a:prstGeom prst="rect">
            <a:avLst/>
          </a:prstGeom>
          <a:solidFill>
            <a:srgbClr val="FFFFFF"/>
          </a:solidFill>
          <a:ln w="12700">
            <a:miter lim="400000"/>
          </a:ln>
        </p:spPr>
        <p:txBody>
          <a:bodyPr lIns="137160" tIns="137160" rIns="137160" bIns="137160"/>
          <a:lstStyle/>
          <a:p>
            <a:pPr algn="l" defTabSz="457200">
              <a:spcBef>
                <a:spcPts val="1200"/>
              </a:spcBef>
              <a:defRPr sz="1600">
                <a:solidFill>
                  <a:srgbClr val="191B23"/>
                </a:solidFill>
                <a:latin typeface="Calibri"/>
                <a:ea typeface="Calibri"/>
                <a:cs typeface="Calibri"/>
                <a:sym typeface="Calibri"/>
              </a:defRPr>
            </a:pPr>
          </a:p>
        </p:txBody>
      </p:sp>
      <p:sp>
        <p:nvSpPr>
          <p:cNvPr id="638" name="Shape 638"/>
          <p:cNvSpPr/>
          <p:nvPr/>
        </p:nvSpPr>
        <p:spPr>
          <a:xfrm>
            <a:off x="8787003" y="5419097"/>
            <a:ext cx="4225584" cy="194948"/>
          </a:xfrm>
          <a:prstGeom prst="rect">
            <a:avLst/>
          </a:prstGeom>
          <a:solidFill>
            <a:srgbClr val="00CD90"/>
          </a:solidFill>
          <a:ln w="12700">
            <a:miter lim="400000"/>
          </a:ln>
        </p:spPr>
        <p:txBody>
          <a:bodyPr lIns="137160" tIns="137160" rIns="137160" bIns="137160"/>
          <a:lstStyle/>
          <a:p>
            <a:pPr algn="l" defTabSz="457200">
              <a:spcBef>
                <a:spcPts val="1200"/>
              </a:spcBef>
              <a:defRPr sz="1800">
                <a:solidFill>
                  <a:srgbClr val="191B23"/>
                </a:solidFill>
                <a:latin typeface="Calibri"/>
                <a:ea typeface="Calibri"/>
                <a:cs typeface="Calibri"/>
                <a:sym typeface="Calibri"/>
              </a:defRPr>
            </a:pPr>
          </a:p>
        </p:txBody>
      </p:sp>
      <p:sp>
        <p:nvSpPr>
          <p:cNvPr id="639" name="Shape 639"/>
          <p:cNvSpPr/>
          <p:nvPr/>
        </p:nvSpPr>
        <p:spPr>
          <a:xfrm>
            <a:off x="9078221" y="6910432"/>
            <a:ext cx="3645955" cy="2025278"/>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650240">
              <a:spcBef>
                <a:spcPts val="1400"/>
              </a:spcBef>
              <a:defRPr sz="2600">
                <a:solidFill>
                  <a:srgbClr val="191B23"/>
                </a:solidFill>
                <a:latin typeface="Calibri"/>
                <a:ea typeface="Calibri"/>
                <a:cs typeface="Calibri"/>
                <a:sym typeface="Calibri"/>
              </a:defRPr>
            </a:lvl1pPr>
          </a:lstStyle>
          <a:p>
            <a:pPr/>
            <a:r>
              <a:t>Provides  detailed data and insights to help further improve course content accessibility at the institution</a:t>
            </a:r>
          </a:p>
        </p:txBody>
      </p:sp>
      <p:sp>
        <p:nvSpPr>
          <p:cNvPr id="640" name="Shape 640"/>
          <p:cNvSpPr/>
          <p:nvPr/>
        </p:nvSpPr>
        <p:spPr>
          <a:xfrm>
            <a:off x="9075413" y="5844282"/>
            <a:ext cx="3648761" cy="509027"/>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l" defTabSz="457200">
              <a:defRPr b="1" sz="2600">
                <a:solidFill>
                  <a:srgbClr val="191B23"/>
                </a:solidFill>
                <a:latin typeface="Calibri"/>
                <a:ea typeface="Calibri"/>
                <a:cs typeface="Calibri"/>
                <a:sym typeface="Calibri"/>
              </a:defRPr>
            </a:lvl1pPr>
          </a:lstStyle>
          <a:p>
            <a:pPr/>
            <a:r>
              <a:t>Institutional report</a:t>
            </a:r>
          </a:p>
        </p:txBody>
      </p:sp>
      <p:pic>
        <p:nvPicPr>
          <p:cNvPr id="641" name="image17.png"/>
          <p:cNvPicPr>
            <a:picLocks noChangeAspect="1"/>
          </p:cNvPicPr>
          <p:nvPr/>
        </p:nvPicPr>
        <p:blipFill>
          <a:blip r:embed="rId2">
            <a:extLst/>
          </a:blip>
          <a:stretch>
            <a:fillRect/>
          </a:stretch>
        </p:blipFill>
        <p:spPr>
          <a:xfrm>
            <a:off x="8953330" y="2243054"/>
            <a:ext cx="3892931" cy="2936892"/>
          </a:xfrm>
          <a:prstGeom prst="rect">
            <a:avLst/>
          </a:prstGeom>
          <a:ln w="12700">
            <a:miter lim="400000"/>
          </a:ln>
          <a:effectLst>
            <a:outerShdw sx="100000" sy="100000" kx="0" ky="0" algn="b" rotWithShape="0" blurRad="25400" dist="4321" dir="20042286">
              <a:srgbClr val="000000">
                <a:alpha val="50000"/>
              </a:srgbClr>
            </a:outerShdw>
          </a:effectLst>
        </p:spPr>
      </p:pic>
      <p:pic>
        <p:nvPicPr>
          <p:cNvPr id="642" name="image18.png"/>
          <p:cNvPicPr>
            <a:picLocks noChangeAspect="1"/>
          </p:cNvPicPr>
          <p:nvPr/>
        </p:nvPicPr>
        <p:blipFill>
          <a:blip r:embed="rId3">
            <a:extLst/>
          </a:blip>
          <a:stretch>
            <a:fillRect/>
          </a:stretch>
        </p:blipFill>
        <p:spPr>
          <a:xfrm>
            <a:off x="4555935" y="2234139"/>
            <a:ext cx="3896284" cy="2954722"/>
          </a:xfrm>
          <a:prstGeom prst="rect">
            <a:avLst/>
          </a:prstGeom>
          <a:ln w="12700">
            <a:miter lim="400000"/>
          </a:ln>
          <a:effectLst>
            <a:outerShdw sx="100000" sy="100000" kx="0" ky="0" algn="b" rotWithShape="0" blurRad="25400" dist="4321" dir="20042286">
              <a:srgbClr val="000000">
                <a:alpha val="50000"/>
              </a:srgbClr>
            </a:outerShdw>
          </a:effectLst>
        </p:spPr>
      </p:pic>
      <p:pic>
        <p:nvPicPr>
          <p:cNvPr id="643" name="image19.png"/>
          <p:cNvPicPr>
            <a:picLocks noChangeAspect="1"/>
          </p:cNvPicPr>
          <p:nvPr/>
        </p:nvPicPr>
        <p:blipFill>
          <a:blip r:embed="rId4">
            <a:extLst/>
          </a:blip>
          <a:stretch>
            <a:fillRect/>
          </a:stretch>
        </p:blipFill>
        <p:spPr>
          <a:xfrm>
            <a:off x="158539" y="2243054"/>
            <a:ext cx="3896285" cy="2936892"/>
          </a:xfrm>
          <a:prstGeom prst="rect">
            <a:avLst/>
          </a:prstGeom>
          <a:ln w="12700">
            <a:miter lim="400000"/>
          </a:ln>
          <a:effectLst>
            <a:outerShdw sx="100000" sy="100000" kx="0" ky="0" algn="b" rotWithShape="0" blurRad="25400" dist="4321" dir="20042286">
              <a:srgbClr val="000000">
                <a:alpha val="50000"/>
              </a:srgbClr>
            </a:outerShdw>
          </a:effectLst>
        </p:spPr>
      </p:pic>
      <p:pic>
        <p:nvPicPr>
          <p:cNvPr id="644" name="image2.png"/>
          <p:cNvPicPr>
            <a:picLocks noChangeAspect="1"/>
          </p:cNvPicPr>
          <p:nvPr/>
        </p:nvPicPr>
        <p:blipFill>
          <a:blip r:embed="rId5">
            <a:extLst/>
          </a:blip>
          <a:srcRect l="0" t="27767" r="0" b="0"/>
          <a:stretch>
            <a:fillRect/>
          </a:stretch>
        </p:blipFill>
        <p:spPr>
          <a:xfrm>
            <a:off x="9833214" y="447299"/>
            <a:ext cx="2920307" cy="10105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 name="Shape 646"/>
          <p:cNvSpPr/>
          <p:nvPr>
            <p:ph type="sldNum" sz="quarter" idx="2"/>
          </p:nvPr>
        </p:nvSpPr>
        <p:spPr>
          <a:xfrm>
            <a:off x="12387650" y="9213144"/>
            <a:ext cx="172543" cy="1778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7" name="Shape 647"/>
          <p:cNvSpPr/>
          <p:nvPr>
            <p:ph type="title"/>
          </p:nvPr>
        </p:nvSpPr>
        <p:spPr>
          <a:xfrm>
            <a:off x="1473874" y="2196817"/>
            <a:ext cx="10057050" cy="5622321"/>
          </a:xfrm>
          <a:prstGeom prst="rect">
            <a:avLst/>
          </a:prstGeom>
        </p:spPr>
        <p:txBody>
          <a:bodyPr/>
          <a:lstStyle/>
          <a:p>
            <a:pPr/>
            <a:r>
              <a:t>Summary</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Num" sz="quarter" idx="4294967295"/>
          </p:nvPr>
        </p:nvSpPr>
        <p:spPr>
          <a:xfrm>
            <a:off x="12433193" y="9213144"/>
            <a:ext cx="127001"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267" name="Shape 267"/>
          <p:cNvSpPr/>
          <p:nvPr>
            <p:ph type="title"/>
          </p:nvPr>
        </p:nvSpPr>
        <p:spPr>
          <a:xfrm>
            <a:off x="444606" y="404488"/>
            <a:ext cx="12115588" cy="1096066"/>
          </a:xfrm>
          <a:prstGeom prst="rect">
            <a:avLst/>
          </a:prstGeom>
        </p:spPr>
        <p:txBody>
          <a:bodyPr/>
          <a:lstStyle/>
          <a:p>
            <a:pPr/>
            <a:r>
              <a:t>Universal Design</a:t>
            </a:r>
          </a:p>
        </p:txBody>
      </p:sp>
      <p:sp>
        <p:nvSpPr>
          <p:cNvPr id="268" name="Shape 268"/>
          <p:cNvSpPr/>
          <p:nvPr>
            <p:ph type="body" sz="half" idx="1"/>
          </p:nvPr>
        </p:nvSpPr>
        <p:spPr>
          <a:xfrm>
            <a:off x="2485627" y="3441521"/>
            <a:ext cx="8033547" cy="4628933"/>
          </a:xfrm>
          <a:prstGeom prst="rect">
            <a:avLst/>
          </a:prstGeom>
        </p:spPr>
        <p:txBody>
          <a:bodyPr/>
          <a:lstStyle/>
          <a:p>
            <a:pPr marL="0" indent="0">
              <a:buSzTx/>
              <a:buFontTx/>
              <a:buNone/>
            </a:pPr>
            <a:r>
              <a:t>Universal design refers to broad-spectrum ideas meant to produce buildings, products and environments that are usable to the greatest extent possible by everyone, regardless of their age, ability, or status in life.</a:t>
            </a:r>
          </a:p>
          <a:p>
            <a:pPr marL="0" indent="0">
              <a:buSzTx/>
              <a:buFontTx/>
              <a:buNone/>
            </a:pPr>
          </a:p>
          <a:p>
            <a:pPr marL="0" indent="0">
              <a:buSzTx/>
              <a:buFontTx/>
              <a:buNone/>
            </a:pPr>
            <a:r>
              <a:t>- Wikipedia</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Shape 649"/>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50" name="Shape 650"/>
          <p:cNvSpPr/>
          <p:nvPr>
            <p:ph type="title"/>
          </p:nvPr>
        </p:nvSpPr>
        <p:spPr>
          <a:xfrm>
            <a:off x="444606" y="404488"/>
            <a:ext cx="12115588" cy="1096066"/>
          </a:xfrm>
          <a:prstGeom prst="rect">
            <a:avLst/>
          </a:prstGeom>
        </p:spPr>
        <p:txBody>
          <a:bodyPr/>
          <a:lstStyle/>
          <a:p>
            <a:pPr/>
            <a:r>
              <a:t>Summary</a:t>
            </a:r>
          </a:p>
        </p:txBody>
      </p:sp>
      <p:sp>
        <p:nvSpPr>
          <p:cNvPr id="651" name="Shape 651"/>
          <p:cNvSpPr/>
          <p:nvPr>
            <p:ph type="body" idx="1"/>
          </p:nvPr>
        </p:nvSpPr>
        <p:spPr>
          <a:xfrm>
            <a:off x="442524" y="2661485"/>
            <a:ext cx="12117670" cy="6189005"/>
          </a:xfrm>
          <a:prstGeom prst="rect">
            <a:avLst/>
          </a:prstGeom>
        </p:spPr>
        <p:txBody>
          <a:bodyPr/>
          <a:lstStyle/>
          <a:p>
            <a:pPr/>
            <a:r>
              <a:t>Accessibility is not only about providing access to students with disabilities. It is about providing better access to all students.</a:t>
            </a:r>
          </a:p>
          <a:p>
            <a:pPr/>
            <a:r>
              <a:t>Accessibility is about creating higher quality and more usable experiences that can benefit all learners.</a:t>
            </a:r>
          </a:p>
          <a:p>
            <a:pPr/>
            <a:r>
              <a:t>The current state of accessibility is quite poor. While some minor progress has been made, there is a lot of work left.</a:t>
            </a:r>
          </a:p>
          <a:p>
            <a:pPr/>
            <a:r>
              <a:t>We need to focus on building awareness and breaking down walls.</a:t>
            </a:r>
          </a:p>
          <a:p>
            <a:pPr/>
            <a:r>
              <a:t>Improving accessibility shouldn’t happen after the fact, it should be part of the creation workflow.</a:t>
            </a:r>
          </a:p>
          <a:p>
            <a:pPr/>
          </a:p>
          <a:p>
            <a:pPr/>
            <a:r>
              <a:t>Visit our booth!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sldNum" sz="quarter" idx="4294967295"/>
          </p:nvPr>
        </p:nvSpPr>
        <p:spPr>
          <a:xfrm>
            <a:off x="12387650" y="9213144"/>
            <a:ext cx="172542" cy="177801"/>
          </a:xfrm>
          <a:prstGeom prst="rect">
            <a:avLst/>
          </a:prstGeom>
          <a:extLst>
            <a:ext uri="{C572A759-6A51-4108-AA02-DFA0A04FC94B}">
              <ma14:wrappingTextBoxFlag xmlns:ma14="http://schemas.microsoft.com/office/mac/drawingml/2011/main" val="1"/>
            </a:ext>
          </a:extLst>
        </p:spPr>
        <p:txBody>
          <a:bodyPr lIns="0" tIns="0" rIns="0" bIns="0" anchor="ctr"/>
          <a:lstStyle>
            <a:lvl1pPr algn="r" defTabSz="650240">
              <a:defRPr sz="1200">
                <a:solidFill>
                  <a:srgbClr val="191B23"/>
                </a:solidFill>
                <a:latin typeface="Calibri"/>
                <a:ea typeface="Calibri"/>
                <a:cs typeface="Calibri"/>
                <a:sym typeface="Calibri"/>
              </a:defRPr>
            </a:lvl1pPr>
          </a:lstStyle>
          <a:p>
            <a:pPr/>
            <a:fld id="{86CB4B4D-7CA3-9044-876B-883B54F8677D}" type="slidenum"/>
          </a:p>
        </p:txBody>
      </p:sp>
      <p:sp>
        <p:nvSpPr>
          <p:cNvPr id="654" name="Shape 654"/>
          <p:cNvSpPr/>
          <p:nvPr>
            <p:ph type="title"/>
          </p:nvPr>
        </p:nvSpPr>
        <p:spPr>
          <a:xfrm>
            <a:off x="444606" y="404488"/>
            <a:ext cx="12115588" cy="1096066"/>
          </a:xfrm>
          <a:prstGeom prst="rect">
            <a:avLst/>
          </a:prstGeom>
        </p:spPr>
        <p:txBody>
          <a:bodyPr/>
          <a:lstStyle/>
          <a:p>
            <a:pPr/>
            <a:r>
              <a:t>Accessibility Checklist</a:t>
            </a:r>
          </a:p>
        </p:txBody>
      </p:sp>
      <p:sp>
        <p:nvSpPr>
          <p:cNvPr id="655" name="Shape 655"/>
          <p:cNvSpPr/>
          <p:nvPr>
            <p:ph type="body" sz="quarter" idx="1"/>
          </p:nvPr>
        </p:nvSpPr>
        <p:spPr>
          <a:xfrm>
            <a:off x="442524" y="4259489"/>
            <a:ext cx="6028840" cy="2709716"/>
          </a:xfrm>
          <a:prstGeom prst="rect">
            <a:avLst/>
          </a:prstGeom>
        </p:spPr>
        <p:txBody>
          <a:bodyPr/>
          <a:lstStyle/>
          <a:p>
            <a:pPr/>
            <a:r>
              <a:t>Accessibility Checklist is available as hand-out</a:t>
            </a:r>
          </a:p>
          <a:p>
            <a:pPr>
              <a:buClr>
                <a:srgbClr val="000000"/>
              </a:buClr>
            </a:pPr>
            <a:r>
              <a:t>Can be downloaded from </a:t>
            </a:r>
            <a:br/>
            <a:r>
              <a:rPr u="sng">
                <a:solidFill>
                  <a:srgbClr val="0000FF"/>
                </a:solidFill>
                <a:uFill>
                  <a:solidFill>
                    <a:srgbClr val="0000FF"/>
                  </a:solidFill>
                </a:uFill>
                <a:hlinkClick r:id="rId2" invalidUrl="" action="" tgtFrame="" tooltip="" history="1" highlightClick="0" endSnd="0"/>
              </a:rPr>
              <a:t>http://tinyurl.com/bb-accessibility-checklist</a:t>
            </a:r>
            <a:br/>
          </a:p>
        </p:txBody>
      </p:sp>
      <p:pic>
        <p:nvPicPr>
          <p:cNvPr id="656" name="pasted-image.png"/>
          <p:cNvPicPr>
            <a:picLocks noChangeAspect="1"/>
          </p:cNvPicPr>
          <p:nvPr/>
        </p:nvPicPr>
        <p:blipFill>
          <a:blip r:embed="rId3">
            <a:extLst/>
          </a:blip>
          <a:stretch>
            <a:fillRect/>
          </a:stretch>
        </p:blipFill>
        <p:spPr>
          <a:xfrm>
            <a:off x="7115998" y="2329851"/>
            <a:ext cx="4645217" cy="65689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8" name="pasted-image.png"/>
          <p:cNvPicPr>
            <a:picLocks noChangeAspect="1"/>
          </p:cNvPicPr>
          <p:nvPr/>
        </p:nvPicPr>
        <p:blipFill>
          <a:blip r:embed="rId2">
            <a:extLst/>
          </a:blip>
          <a:srcRect l="28683" t="0" r="12693" b="0"/>
          <a:stretch>
            <a:fillRect/>
          </a:stretch>
        </p:blipFill>
        <p:spPr>
          <a:xfrm>
            <a:off x="-124024" y="-68461"/>
            <a:ext cx="13252766" cy="9890501"/>
          </a:xfrm>
          <a:prstGeom prst="rect">
            <a:avLst/>
          </a:prstGeom>
          <a:ln w="12700">
            <a:miter lim="400000"/>
          </a:ln>
        </p:spPr>
      </p:pic>
      <p:sp>
        <p:nvSpPr>
          <p:cNvPr id="659" name="Shape 659"/>
          <p:cNvSpPr/>
          <p:nvPr/>
        </p:nvSpPr>
        <p:spPr>
          <a:xfrm>
            <a:off x="442524" y="905369"/>
            <a:ext cx="5852161" cy="5852161"/>
          </a:xfrm>
          <a:prstGeom prst="rect">
            <a:avLst/>
          </a:prstGeom>
          <a:solidFill>
            <a:srgbClr val="FFFFFF">
              <a:alpha val="94792"/>
            </a:srgbClr>
          </a:solidFill>
          <a:ln w="12700">
            <a:miter lim="400000"/>
          </a:ln>
        </p:spPr>
        <p:txBody>
          <a:bodyPr lIns="195072" tIns="195072" rIns="195072" bIns="195072" anchor="ctr"/>
          <a:lstStyle/>
          <a:p>
            <a:pPr defTabSz="650240">
              <a:defRPr sz="2400">
                <a:solidFill>
                  <a:srgbClr val="FFFFFF"/>
                </a:solidFill>
                <a:latin typeface="Georgia"/>
                <a:ea typeface="Georgia"/>
                <a:cs typeface="Georgia"/>
                <a:sym typeface="Georgia"/>
              </a:defRPr>
            </a:pPr>
          </a:p>
        </p:txBody>
      </p:sp>
      <p:grpSp>
        <p:nvGrpSpPr>
          <p:cNvPr id="671" name="Group 671"/>
          <p:cNvGrpSpPr/>
          <p:nvPr/>
        </p:nvGrpSpPr>
        <p:grpSpPr>
          <a:xfrm>
            <a:off x="637596" y="1100441"/>
            <a:ext cx="1854148" cy="260097"/>
            <a:chOff x="0" y="0"/>
            <a:chExt cx="1854146" cy="260095"/>
          </a:xfrm>
        </p:grpSpPr>
        <p:sp>
          <p:nvSpPr>
            <p:cNvPr id="660" name="Shape 660"/>
            <p:cNvSpPr/>
            <p:nvPr/>
          </p:nvSpPr>
          <p:spPr>
            <a:xfrm>
              <a:off x="0" y="10300"/>
              <a:ext cx="204407" cy="245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28" y="15245"/>
                  </a:moveTo>
                  <a:lnTo>
                    <a:pt x="17011" y="14905"/>
                  </a:lnTo>
                  <a:lnTo>
                    <a:pt x="16944" y="14593"/>
                  </a:lnTo>
                  <a:lnTo>
                    <a:pt x="16842" y="14296"/>
                  </a:lnTo>
                  <a:lnTo>
                    <a:pt x="16706" y="13999"/>
                  </a:lnTo>
                  <a:lnTo>
                    <a:pt x="16519" y="13758"/>
                  </a:lnTo>
                  <a:lnTo>
                    <a:pt x="16298" y="13518"/>
                  </a:lnTo>
                  <a:lnTo>
                    <a:pt x="16026" y="13291"/>
                  </a:lnTo>
                  <a:lnTo>
                    <a:pt x="15703" y="13093"/>
                  </a:lnTo>
                  <a:lnTo>
                    <a:pt x="15363" y="12909"/>
                  </a:lnTo>
                  <a:lnTo>
                    <a:pt x="14972" y="12753"/>
                  </a:lnTo>
                  <a:lnTo>
                    <a:pt x="14530" y="12626"/>
                  </a:lnTo>
                  <a:lnTo>
                    <a:pt x="14037" y="12513"/>
                  </a:lnTo>
                  <a:lnTo>
                    <a:pt x="13545" y="12428"/>
                  </a:lnTo>
                  <a:lnTo>
                    <a:pt x="12967" y="12371"/>
                  </a:lnTo>
                  <a:lnTo>
                    <a:pt x="12355" y="12329"/>
                  </a:lnTo>
                  <a:lnTo>
                    <a:pt x="11709" y="12315"/>
                  </a:lnTo>
                  <a:lnTo>
                    <a:pt x="4487" y="12315"/>
                  </a:lnTo>
                  <a:lnTo>
                    <a:pt x="4487" y="18245"/>
                  </a:lnTo>
                  <a:lnTo>
                    <a:pt x="12032" y="18245"/>
                  </a:lnTo>
                  <a:lnTo>
                    <a:pt x="12610" y="18231"/>
                  </a:lnTo>
                  <a:lnTo>
                    <a:pt x="13137" y="18203"/>
                  </a:lnTo>
                  <a:lnTo>
                    <a:pt x="13664" y="18132"/>
                  </a:lnTo>
                  <a:lnTo>
                    <a:pt x="14122" y="18047"/>
                  </a:lnTo>
                  <a:lnTo>
                    <a:pt x="14564" y="17948"/>
                  </a:lnTo>
                  <a:lnTo>
                    <a:pt x="14972" y="17807"/>
                  </a:lnTo>
                  <a:lnTo>
                    <a:pt x="15363" y="17651"/>
                  </a:lnTo>
                  <a:lnTo>
                    <a:pt x="15703" y="17481"/>
                  </a:lnTo>
                  <a:lnTo>
                    <a:pt x="16009" y="17283"/>
                  </a:lnTo>
                  <a:lnTo>
                    <a:pt x="16281" y="17071"/>
                  </a:lnTo>
                  <a:lnTo>
                    <a:pt x="16502" y="16816"/>
                  </a:lnTo>
                  <a:lnTo>
                    <a:pt x="16689" y="16547"/>
                  </a:lnTo>
                  <a:lnTo>
                    <a:pt x="16842" y="16250"/>
                  </a:lnTo>
                  <a:lnTo>
                    <a:pt x="16944" y="15952"/>
                  </a:lnTo>
                  <a:lnTo>
                    <a:pt x="17011" y="15613"/>
                  </a:lnTo>
                  <a:lnTo>
                    <a:pt x="17028" y="15245"/>
                  </a:lnTo>
                  <a:close/>
                  <a:moveTo>
                    <a:pt x="15584" y="6143"/>
                  </a:moveTo>
                  <a:lnTo>
                    <a:pt x="15567" y="5818"/>
                  </a:lnTo>
                  <a:lnTo>
                    <a:pt x="15499" y="5520"/>
                  </a:lnTo>
                  <a:lnTo>
                    <a:pt x="15431" y="5251"/>
                  </a:lnTo>
                  <a:lnTo>
                    <a:pt x="15278" y="4982"/>
                  </a:lnTo>
                  <a:lnTo>
                    <a:pt x="15125" y="4728"/>
                  </a:lnTo>
                  <a:lnTo>
                    <a:pt x="14921" y="4501"/>
                  </a:lnTo>
                  <a:lnTo>
                    <a:pt x="14666" y="4289"/>
                  </a:lnTo>
                  <a:lnTo>
                    <a:pt x="14411" y="4105"/>
                  </a:lnTo>
                  <a:lnTo>
                    <a:pt x="14105" y="3935"/>
                  </a:lnTo>
                  <a:lnTo>
                    <a:pt x="13766" y="3793"/>
                  </a:lnTo>
                  <a:lnTo>
                    <a:pt x="13392" y="3652"/>
                  </a:lnTo>
                  <a:lnTo>
                    <a:pt x="12984" y="3553"/>
                  </a:lnTo>
                  <a:lnTo>
                    <a:pt x="12542" y="3468"/>
                  </a:lnTo>
                  <a:lnTo>
                    <a:pt x="12083" y="3425"/>
                  </a:lnTo>
                  <a:lnTo>
                    <a:pt x="11573" y="3383"/>
                  </a:lnTo>
                  <a:lnTo>
                    <a:pt x="11046" y="3369"/>
                  </a:lnTo>
                  <a:lnTo>
                    <a:pt x="4487" y="3369"/>
                  </a:lnTo>
                  <a:lnTo>
                    <a:pt x="4487" y="9101"/>
                  </a:lnTo>
                  <a:lnTo>
                    <a:pt x="11250" y="9101"/>
                  </a:lnTo>
                  <a:lnTo>
                    <a:pt x="11743" y="9073"/>
                  </a:lnTo>
                  <a:lnTo>
                    <a:pt x="12236" y="9002"/>
                  </a:lnTo>
                  <a:lnTo>
                    <a:pt x="12712" y="8932"/>
                  </a:lnTo>
                  <a:lnTo>
                    <a:pt x="13137" y="8833"/>
                  </a:lnTo>
                  <a:lnTo>
                    <a:pt x="13545" y="8691"/>
                  </a:lnTo>
                  <a:lnTo>
                    <a:pt x="13901" y="8564"/>
                  </a:lnTo>
                  <a:lnTo>
                    <a:pt x="14241" y="8380"/>
                  </a:lnTo>
                  <a:lnTo>
                    <a:pt x="14547" y="8196"/>
                  </a:lnTo>
                  <a:lnTo>
                    <a:pt x="14819" y="7969"/>
                  </a:lnTo>
                  <a:lnTo>
                    <a:pt x="15040" y="7728"/>
                  </a:lnTo>
                  <a:lnTo>
                    <a:pt x="15142" y="7601"/>
                  </a:lnTo>
                  <a:lnTo>
                    <a:pt x="15244" y="7460"/>
                  </a:lnTo>
                  <a:lnTo>
                    <a:pt x="15329" y="7304"/>
                  </a:lnTo>
                  <a:lnTo>
                    <a:pt x="15448" y="7007"/>
                  </a:lnTo>
                  <a:lnTo>
                    <a:pt x="15499" y="6851"/>
                  </a:lnTo>
                  <a:lnTo>
                    <a:pt x="15567" y="6511"/>
                  </a:lnTo>
                  <a:lnTo>
                    <a:pt x="15584" y="6143"/>
                  </a:lnTo>
                  <a:close/>
                  <a:moveTo>
                    <a:pt x="20155" y="5534"/>
                  </a:moveTo>
                  <a:lnTo>
                    <a:pt x="20138" y="6016"/>
                  </a:lnTo>
                  <a:lnTo>
                    <a:pt x="20070" y="6469"/>
                  </a:lnTo>
                  <a:lnTo>
                    <a:pt x="19969" y="6893"/>
                  </a:lnTo>
                  <a:lnTo>
                    <a:pt x="19833" y="7290"/>
                  </a:lnTo>
                  <a:lnTo>
                    <a:pt x="19663" y="7672"/>
                  </a:lnTo>
                  <a:lnTo>
                    <a:pt x="19493" y="7997"/>
                  </a:lnTo>
                  <a:lnTo>
                    <a:pt x="19255" y="8337"/>
                  </a:lnTo>
                  <a:lnTo>
                    <a:pt x="19017" y="8634"/>
                  </a:lnTo>
                  <a:lnTo>
                    <a:pt x="18762" y="8917"/>
                  </a:lnTo>
                  <a:lnTo>
                    <a:pt x="18473" y="9172"/>
                  </a:lnTo>
                  <a:lnTo>
                    <a:pt x="18167" y="9427"/>
                  </a:lnTo>
                  <a:lnTo>
                    <a:pt x="17844" y="9639"/>
                  </a:lnTo>
                  <a:lnTo>
                    <a:pt x="17487" y="9852"/>
                  </a:lnTo>
                  <a:lnTo>
                    <a:pt x="16808" y="10220"/>
                  </a:lnTo>
                  <a:lnTo>
                    <a:pt x="16434" y="10375"/>
                  </a:lnTo>
                  <a:lnTo>
                    <a:pt x="17011" y="10545"/>
                  </a:lnTo>
                  <a:lnTo>
                    <a:pt x="17538" y="10729"/>
                  </a:lnTo>
                  <a:lnTo>
                    <a:pt x="18048" y="10927"/>
                  </a:lnTo>
                  <a:lnTo>
                    <a:pt x="18524" y="11154"/>
                  </a:lnTo>
                  <a:lnTo>
                    <a:pt x="18983" y="11380"/>
                  </a:lnTo>
                  <a:lnTo>
                    <a:pt x="19408" y="11635"/>
                  </a:lnTo>
                  <a:lnTo>
                    <a:pt x="20155" y="12230"/>
                  </a:lnTo>
                  <a:lnTo>
                    <a:pt x="20478" y="12555"/>
                  </a:lnTo>
                  <a:lnTo>
                    <a:pt x="20614" y="12725"/>
                  </a:lnTo>
                  <a:lnTo>
                    <a:pt x="20767" y="12909"/>
                  </a:lnTo>
                  <a:lnTo>
                    <a:pt x="20886" y="13093"/>
                  </a:lnTo>
                  <a:lnTo>
                    <a:pt x="21005" y="13291"/>
                  </a:lnTo>
                  <a:lnTo>
                    <a:pt x="21107" y="13475"/>
                  </a:lnTo>
                  <a:lnTo>
                    <a:pt x="21209" y="13702"/>
                  </a:lnTo>
                  <a:lnTo>
                    <a:pt x="21294" y="13914"/>
                  </a:lnTo>
                  <a:lnTo>
                    <a:pt x="21379" y="14140"/>
                  </a:lnTo>
                  <a:lnTo>
                    <a:pt x="21430" y="14381"/>
                  </a:lnTo>
                  <a:lnTo>
                    <a:pt x="21498" y="14608"/>
                  </a:lnTo>
                  <a:lnTo>
                    <a:pt x="21532" y="14848"/>
                  </a:lnTo>
                  <a:lnTo>
                    <a:pt x="21549" y="15103"/>
                  </a:lnTo>
                  <a:lnTo>
                    <a:pt x="21583" y="15372"/>
                  </a:lnTo>
                  <a:lnTo>
                    <a:pt x="21600" y="15641"/>
                  </a:lnTo>
                  <a:lnTo>
                    <a:pt x="21583" y="15995"/>
                  </a:lnTo>
                  <a:lnTo>
                    <a:pt x="21532" y="16349"/>
                  </a:lnTo>
                  <a:lnTo>
                    <a:pt x="21498" y="16688"/>
                  </a:lnTo>
                  <a:lnTo>
                    <a:pt x="21413" y="17014"/>
                  </a:lnTo>
                  <a:lnTo>
                    <a:pt x="21311" y="17339"/>
                  </a:lnTo>
                  <a:lnTo>
                    <a:pt x="21192" y="17637"/>
                  </a:lnTo>
                  <a:lnTo>
                    <a:pt x="21073" y="17948"/>
                  </a:lnTo>
                  <a:lnTo>
                    <a:pt x="20903" y="18217"/>
                  </a:lnTo>
                  <a:lnTo>
                    <a:pt x="20716" y="18486"/>
                  </a:lnTo>
                  <a:lnTo>
                    <a:pt x="20512" y="18755"/>
                  </a:lnTo>
                  <a:lnTo>
                    <a:pt x="20308" y="19010"/>
                  </a:lnTo>
                  <a:lnTo>
                    <a:pt x="20070" y="19250"/>
                  </a:lnTo>
                  <a:lnTo>
                    <a:pt x="19833" y="19463"/>
                  </a:lnTo>
                  <a:lnTo>
                    <a:pt x="19544" y="19689"/>
                  </a:lnTo>
                  <a:lnTo>
                    <a:pt x="19255" y="19887"/>
                  </a:lnTo>
                  <a:lnTo>
                    <a:pt x="18949" y="20085"/>
                  </a:lnTo>
                  <a:lnTo>
                    <a:pt x="18626" y="20255"/>
                  </a:lnTo>
                  <a:lnTo>
                    <a:pt x="18303" y="20453"/>
                  </a:lnTo>
                  <a:lnTo>
                    <a:pt x="17946" y="20595"/>
                  </a:lnTo>
                  <a:lnTo>
                    <a:pt x="17572" y="20751"/>
                  </a:lnTo>
                  <a:lnTo>
                    <a:pt x="17198" y="20892"/>
                  </a:lnTo>
                  <a:lnTo>
                    <a:pt x="16791" y="21006"/>
                  </a:lnTo>
                  <a:lnTo>
                    <a:pt x="16366" y="21119"/>
                  </a:lnTo>
                  <a:lnTo>
                    <a:pt x="15941" y="21218"/>
                  </a:lnTo>
                  <a:lnTo>
                    <a:pt x="15482" y="21303"/>
                  </a:lnTo>
                  <a:lnTo>
                    <a:pt x="15040" y="21388"/>
                  </a:lnTo>
                  <a:lnTo>
                    <a:pt x="14547" y="21458"/>
                  </a:lnTo>
                  <a:lnTo>
                    <a:pt x="14071" y="21515"/>
                  </a:lnTo>
                  <a:lnTo>
                    <a:pt x="13579" y="21543"/>
                  </a:lnTo>
                  <a:lnTo>
                    <a:pt x="13052" y="21586"/>
                  </a:lnTo>
                  <a:lnTo>
                    <a:pt x="12542" y="21600"/>
                  </a:lnTo>
                  <a:lnTo>
                    <a:pt x="0" y="21600"/>
                  </a:lnTo>
                  <a:lnTo>
                    <a:pt x="0" y="0"/>
                  </a:lnTo>
                  <a:lnTo>
                    <a:pt x="12117" y="0"/>
                  </a:lnTo>
                  <a:lnTo>
                    <a:pt x="12576" y="42"/>
                  </a:lnTo>
                  <a:lnTo>
                    <a:pt x="13052" y="57"/>
                  </a:lnTo>
                  <a:lnTo>
                    <a:pt x="13494" y="113"/>
                  </a:lnTo>
                  <a:lnTo>
                    <a:pt x="13918" y="156"/>
                  </a:lnTo>
                  <a:lnTo>
                    <a:pt x="14343" y="226"/>
                  </a:lnTo>
                  <a:lnTo>
                    <a:pt x="15159" y="396"/>
                  </a:lnTo>
                  <a:lnTo>
                    <a:pt x="15550" y="495"/>
                  </a:lnTo>
                  <a:lnTo>
                    <a:pt x="15907" y="594"/>
                  </a:lnTo>
                  <a:lnTo>
                    <a:pt x="16281" y="736"/>
                  </a:lnTo>
                  <a:lnTo>
                    <a:pt x="16621" y="863"/>
                  </a:lnTo>
                  <a:lnTo>
                    <a:pt x="16944" y="1005"/>
                  </a:lnTo>
                  <a:lnTo>
                    <a:pt x="17249" y="1161"/>
                  </a:lnTo>
                  <a:lnTo>
                    <a:pt x="17555" y="1331"/>
                  </a:lnTo>
                  <a:lnTo>
                    <a:pt x="17844" y="1500"/>
                  </a:lnTo>
                  <a:lnTo>
                    <a:pt x="18099" y="1684"/>
                  </a:lnTo>
                  <a:lnTo>
                    <a:pt x="18371" y="1883"/>
                  </a:lnTo>
                  <a:lnTo>
                    <a:pt x="18609" y="2081"/>
                  </a:lnTo>
                  <a:lnTo>
                    <a:pt x="18830" y="2293"/>
                  </a:lnTo>
                  <a:lnTo>
                    <a:pt x="19034" y="2505"/>
                  </a:lnTo>
                  <a:lnTo>
                    <a:pt x="19408" y="2987"/>
                  </a:lnTo>
                  <a:lnTo>
                    <a:pt x="19680" y="3496"/>
                  </a:lnTo>
                  <a:lnTo>
                    <a:pt x="19816" y="3765"/>
                  </a:lnTo>
                  <a:lnTo>
                    <a:pt x="19918" y="4034"/>
                  </a:lnTo>
                  <a:lnTo>
                    <a:pt x="20054" y="4600"/>
                  </a:lnTo>
                  <a:lnTo>
                    <a:pt x="20121" y="4912"/>
                  </a:lnTo>
                  <a:lnTo>
                    <a:pt x="20138" y="5209"/>
                  </a:lnTo>
                  <a:lnTo>
                    <a:pt x="20155" y="5534"/>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1" name="Shape 661"/>
            <p:cNvSpPr/>
            <p:nvPr/>
          </p:nvSpPr>
          <p:spPr>
            <a:xfrm>
              <a:off x="233055" y="-1"/>
              <a:ext cx="42492" cy="255912"/>
            </a:xfrm>
            <a:prstGeom prst="rect">
              <a:avLst/>
            </a:pr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2" name="Shape 662"/>
            <p:cNvSpPr/>
            <p:nvPr/>
          </p:nvSpPr>
          <p:spPr>
            <a:xfrm>
              <a:off x="300977" y="67921"/>
              <a:ext cx="167711"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4" y="12304"/>
                  </a:moveTo>
                  <a:lnTo>
                    <a:pt x="15786" y="12141"/>
                  </a:lnTo>
                  <a:lnTo>
                    <a:pt x="15207" y="11978"/>
                  </a:lnTo>
                  <a:lnTo>
                    <a:pt x="14545" y="11833"/>
                  </a:lnTo>
                  <a:lnTo>
                    <a:pt x="13862" y="11706"/>
                  </a:lnTo>
                  <a:lnTo>
                    <a:pt x="13179" y="11615"/>
                  </a:lnTo>
                  <a:lnTo>
                    <a:pt x="12434" y="11525"/>
                  </a:lnTo>
                  <a:lnTo>
                    <a:pt x="11669" y="11489"/>
                  </a:lnTo>
                  <a:lnTo>
                    <a:pt x="10883" y="11470"/>
                  </a:lnTo>
                  <a:lnTo>
                    <a:pt x="10262" y="11489"/>
                  </a:lnTo>
                  <a:lnTo>
                    <a:pt x="9662" y="11525"/>
                  </a:lnTo>
                  <a:lnTo>
                    <a:pt x="9103" y="11597"/>
                  </a:lnTo>
                  <a:lnTo>
                    <a:pt x="8566" y="11706"/>
                  </a:lnTo>
                  <a:lnTo>
                    <a:pt x="8110" y="11833"/>
                  </a:lnTo>
                  <a:lnTo>
                    <a:pt x="7634" y="11978"/>
                  </a:lnTo>
                  <a:lnTo>
                    <a:pt x="7241" y="12159"/>
                  </a:lnTo>
                  <a:lnTo>
                    <a:pt x="6869" y="12358"/>
                  </a:lnTo>
                  <a:lnTo>
                    <a:pt x="6517" y="12594"/>
                  </a:lnTo>
                  <a:lnTo>
                    <a:pt x="6248" y="12830"/>
                  </a:lnTo>
                  <a:lnTo>
                    <a:pt x="6000" y="13119"/>
                  </a:lnTo>
                  <a:lnTo>
                    <a:pt x="5793" y="13409"/>
                  </a:lnTo>
                  <a:lnTo>
                    <a:pt x="5628" y="13736"/>
                  </a:lnTo>
                  <a:lnTo>
                    <a:pt x="5503" y="14080"/>
                  </a:lnTo>
                  <a:lnTo>
                    <a:pt x="5441" y="14460"/>
                  </a:lnTo>
                  <a:lnTo>
                    <a:pt x="5421" y="14841"/>
                  </a:lnTo>
                  <a:lnTo>
                    <a:pt x="5421" y="14913"/>
                  </a:lnTo>
                  <a:lnTo>
                    <a:pt x="5441" y="15276"/>
                  </a:lnTo>
                  <a:lnTo>
                    <a:pt x="5503" y="15602"/>
                  </a:lnTo>
                  <a:lnTo>
                    <a:pt x="5628" y="15928"/>
                  </a:lnTo>
                  <a:lnTo>
                    <a:pt x="5793" y="16236"/>
                  </a:lnTo>
                  <a:lnTo>
                    <a:pt x="5979" y="16508"/>
                  </a:lnTo>
                  <a:lnTo>
                    <a:pt x="6207" y="16744"/>
                  </a:lnTo>
                  <a:lnTo>
                    <a:pt x="6476" y="16979"/>
                  </a:lnTo>
                  <a:lnTo>
                    <a:pt x="6745" y="17179"/>
                  </a:lnTo>
                  <a:lnTo>
                    <a:pt x="7097" y="17378"/>
                  </a:lnTo>
                  <a:lnTo>
                    <a:pt x="7448" y="17523"/>
                  </a:lnTo>
                  <a:lnTo>
                    <a:pt x="7800" y="17686"/>
                  </a:lnTo>
                  <a:lnTo>
                    <a:pt x="8234" y="17795"/>
                  </a:lnTo>
                  <a:lnTo>
                    <a:pt x="8648" y="17867"/>
                  </a:lnTo>
                  <a:lnTo>
                    <a:pt x="9103" y="17940"/>
                  </a:lnTo>
                  <a:lnTo>
                    <a:pt x="9538" y="17976"/>
                  </a:lnTo>
                  <a:lnTo>
                    <a:pt x="1003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138" y="14750"/>
                  </a:lnTo>
                  <a:lnTo>
                    <a:pt x="16262" y="14315"/>
                  </a:lnTo>
                  <a:lnTo>
                    <a:pt x="16303" y="14080"/>
                  </a:lnTo>
                  <a:lnTo>
                    <a:pt x="16303" y="13844"/>
                  </a:lnTo>
                  <a:lnTo>
                    <a:pt x="16324" y="13609"/>
                  </a:lnTo>
                  <a:lnTo>
                    <a:pt x="16324" y="12304"/>
                  </a:lnTo>
                  <a:close/>
                  <a:moveTo>
                    <a:pt x="16179" y="21147"/>
                  </a:moveTo>
                  <a:lnTo>
                    <a:pt x="16179" y="18592"/>
                  </a:lnTo>
                  <a:lnTo>
                    <a:pt x="15890" y="18900"/>
                  </a:lnTo>
                  <a:lnTo>
                    <a:pt x="15538" y="19190"/>
                  </a:lnTo>
                  <a:lnTo>
                    <a:pt x="15207" y="19498"/>
                  </a:lnTo>
                  <a:lnTo>
                    <a:pt x="14793"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41" y="21528"/>
                  </a:lnTo>
                  <a:lnTo>
                    <a:pt x="6828" y="21491"/>
                  </a:lnTo>
                  <a:lnTo>
                    <a:pt x="6434" y="21419"/>
                  </a:lnTo>
                  <a:lnTo>
                    <a:pt x="6021" y="21364"/>
                  </a:lnTo>
                  <a:lnTo>
                    <a:pt x="5628" y="21274"/>
                  </a:lnTo>
                  <a:lnTo>
                    <a:pt x="5255" y="21165"/>
                  </a:lnTo>
                  <a:lnTo>
                    <a:pt x="4903" y="21056"/>
                  </a:lnTo>
                  <a:lnTo>
                    <a:pt x="4531" y="20930"/>
                  </a:lnTo>
                  <a:lnTo>
                    <a:pt x="4179" y="20803"/>
                  </a:lnTo>
                  <a:lnTo>
                    <a:pt x="3828" y="20640"/>
                  </a:lnTo>
                  <a:lnTo>
                    <a:pt x="3476" y="20495"/>
                  </a:lnTo>
                  <a:lnTo>
                    <a:pt x="3166" y="20313"/>
                  </a:lnTo>
                  <a:lnTo>
                    <a:pt x="2834" y="20132"/>
                  </a:lnTo>
                  <a:lnTo>
                    <a:pt x="2545" y="19933"/>
                  </a:lnTo>
                  <a:lnTo>
                    <a:pt x="2276" y="19734"/>
                  </a:lnTo>
                  <a:lnTo>
                    <a:pt x="1759" y="19281"/>
                  </a:lnTo>
                  <a:lnTo>
                    <a:pt x="1510" y="19027"/>
                  </a:lnTo>
                  <a:lnTo>
                    <a:pt x="1283" y="18755"/>
                  </a:lnTo>
                  <a:lnTo>
                    <a:pt x="1055" y="18501"/>
                  </a:lnTo>
                  <a:lnTo>
                    <a:pt x="683" y="17921"/>
                  </a:lnTo>
                  <a:lnTo>
                    <a:pt x="538" y="17613"/>
                  </a:lnTo>
                  <a:lnTo>
                    <a:pt x="393" y="17287"/>
                  </a:lnTo>
                  <a:lnTo>
                    <a:pt x="290" y="16961"/>
                  </a:lnTo>
                  <a:lnTo>
                    <a:pt x="124" y="16272"/>
                  </a:lnTo>
                  <a:lnTo>
                    <a:pt x="41" y="15910"/>
                  </a:lnTo>
                  <a:lnTo>
                    <a:pt x="0" y="15149"/>
                  </a:lnTo>
                  <a:lnTo>
                    <a:pt x="0" y="15058"/>
                  </a:lnTo>
                  <a:lnTo>
                    <a:pt x="21" y="14642"/>
                  </a:lnTo>
                  <a:lnTo>
                    <a:pt x="41" y="14261"/>
                  </a:lnTo>
                  <a:lnTo>
                    <a:pt x="124"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379" y="8897"/>
                  </a:lnTo>
                  <a:lnTo>
                    <a:pt x="6248" y="8680"/>
                  </a:lnTo>
                  <a:lnTo>
                    <a:pt x="6703" y="8589"/>
                  </a:lnTo>
                  <a:lnTo>
                    <a:pt x="7159" y="8517"/>
                  </a:lnTo>
                  <a:lnTo>
                    <a:pt x="7655"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00" y="8172"/>
                  </a:lnTo>
                  <a:lnTo>
                    <a:pt x="16138" y="7701"/>
                  </a:lnTo>
                  <a:lnTo>
                    <a:pt x="16034" y="7230"/>
                  </a:lnTo>
                  <a:lnTo>
                    <a:pt x="15869" y="6795"/>
                  </a:lnTo>
                  <a:lnTo>
                    <a:pt x="15641" y="6397"/>
                  </a:lnTo>
                  <a:lnTo>
                    <a:pt x="15393" y="6034"/>
                  </a:lnTo>
                  <a:lnTo>
                    <a:pt x="15083" y="5708"/>
                  </a:lnTo>
                  <a:lnTo>
                    <a:pt x="14731" y="5400"/>
                  </a:lnTo>
                  <a:lnTo>
                    <a:pt x="14338" y="5128"/>
                  </a:lnTo>
                  <a:lnTo>
                    <a:pt x="13883" y="4911"/>
                  </a:lnTo>
                  <a:lnTo>
                    <a:pt x="13428" y="4711"/>
                  </a:lnTo>
                  <a:lnTo>
                    <a:pt x="12890" y="4548"/>
                  </a:lnTo>
                  <a:lnTo>
                    <a:pt x="12331" y="4403"/>
                  </a:lnTo>
                  <a:lnTo>
                    <a:pt x="11710" y="4331"/>
                  </a:lnTo>
                  <a:lnTo>
                    <a:pt x="11069" y="4277"/>
                  </a:lnTo>
                  <a:lnTo>
                    <a:pt x="10386" y="4258"/>
                  </a:lnTo>
                  <a:lnTo>
                    <a:pt x="9414" y="4277"/>
                  </a:lnTo>
                  <a:lnTo>
                    <a:pt x="8503" y="4349"/>
                  </a:lnTo>
                  <a:lnTo>
                    <a:pt x="7634" y="4458"/>
                  </a:lnTo>
                  <a:lnTo>
                    <a:pt x="6786" y="4603"/>
                  </a:lnTo>
                  <a:lnTo>
                    <a:pt x="5979" y="4802"/>
                  </a:lnTo>
                  <a:lnTo>
                    <a:pt x="5172" y="5019"/>
                  </a:lnTo>
                  <a:lnTo>
                    <a:pt x="4366" y="5255"/>
                  </a:lnTo>
                  <a:lnTo>
                    <a:pt x="3579" y="5563"/>
                  </a:lnTo>
                  <a:lnTo>
                    <a:pt x="2069" y="1721"/>
                  </a:lnTo>
                  <a:lnTo>
                    <a:pt x="3062" y="1359"/>
                  </a:lnTo>
                  <a:lnTo>
                    <a:pt x="4055" y="1015"/>
                  </a:lnTo>
                  <a:lnTo>
                    <a:pt x="5090" y="707"/>
                  </a:lnTo>
                  <a:lnTo>
                    <a:pt x="5607" y="580"/>
                  </a:lnTo>
                  <a:lnTo>
                    <a:pt x="6145" y="471"/>
                  </a:lnTo>
                  <a:lnTo>
                    <a:pt x="7262" y="254"/>
                  </a:lnTo>
                  <a:lnTo>
                    <a:pt x="7862" y="199"/>
                  </a:lnTo>
                  <a:lnTo>
                    <a:pt x="8483" y="109"/>
                  </a:lnTo>
                  <a:lnTo>
                    <a:pt x="9103" y="54"/>
                  </a:lnTo>
                  <a:lnTo>
                    <a:pt x="9766" y="18"/>
                  </a:lnTo>
                  <a:lnTo>
                    <a:pt x="10428" y="0"/>
                  </a:lnTo>
                  <a:lnTo>
                    <a:pt x="11793" y="0"/>
                  </a:lnTo>
                  <a:lnTo>
                    <a:pt x="12434" y="18"/>
                  </a:lnTo>
                  <a:lnTo>
                    <a:pt x="1301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8993" y="2283"/>
                  </a:lnTo>
                  <a:lnTo>
                    <a:pt x="19324" y="2591"/>
                  </a:lnTo>
                  <a:lnTo>
                    <a:pt x="19614" y="2899"/>
                  </a:lnTo>
                  <a:lnTo>
                    <a:pt x="19883" y="3226"/>
                  </a:lnTo>
                  <a:lnTo>
                    <a:pt x="20379" y="3914"/>
                  </a:lnTo>
                  <a:lnTo>
                    <a:pt x="20607" y="4277"/>
                  </a:lnTo>
                  <a:lnTo>
                    <a:pt x="20772"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3" name="Shape 663"/>
            <p:cNvSpPr/>
            <p:nvPr/>
          </p:nvSpPr>
          <p:spPr>
            <a:xfrm>
              <a:off x="491542" y="66955"/>
              <a:ext cx="171574"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68" y="21600"/>
                  </a:moveTo>
                  <a:lnTo>
                    <a:pt x="11398" y="21600"/>
                  </a:lnTo>
                  <a:lnTo>
                    <a:pt x="10770" y="21564"/>
                  </a:lnTo>
                  <a:lnTo>
                    <a:pt x="10181" y="21492"/>
                  </a:lnTo>
                  <a:lnTo>
                    <a:pt x="9553" y="21384"/>
                  </a:lnTo>
                  <a:lnTo>
                    <a:pt x="8965" y="21276"/>
                  </a:lnTo>
                  <a:lnTo>
                    <a:pt x="8376" y="21132"/>
                  </a:lnTo>
                  <a:lnTo>
                    <a:pt x="7808" y="20952"/>
                  </a:lnTo>
                  <a:lnTo>
                    <a:pt x="7241" y="20754"/>
                  </a:lnTo>
                  <a:lnTo>
                    <a:pt x="6713" y="20538"/>
                  </a:lnTo>
                  <a:lnTo>
                    <a:pt x="6206" y="20304"/>
                  </a:lnTo>
                  <a:lnTo>
                    <a:pt x="5699" y="20052"/>
                  </a:lnTo>
                  <a:lnTo>
                    <a:pt x="4726" y="19476"/>
                  </a:lnTo>
                  <a:lnTo>
                    <a:pt x="4279" y="19152"/>
                  </a:lnTo>
                  <a:lnTo>
                    <a:pt x="3854" y="18810"/>
                  </a:lnTo>
                  <a:lnTo>
                    <a:pt x="3448" y="18468"/>
                  </a:lnTo>
                  <a:lnTo>
                    <a:pt x="3022" y="18072"/>
                  </a:lnTo>
                  <a:lnTo>
                    <a:pt x="2657" y="17694"/>
                  </a:lnTo>
                  <a:lnTo>
                    <a:pt x="2332" y="17280"/>
                  </a:lnTo>
                  <a:lnTo>
                    <a:pt x="1988" y="16866"/>
                  </a:lnTo>
                  <a:lnTo>
                    <a:pt x="1704" y="16416"/>
                  </a:lnTo>
                  <a:lnTo>
                    <a:pt x="1399" y="15966"/>
                  </a:lnTo>
                  <a:lnTo>
                    <a:pt x="1136" y="15516"/>
                  </a:lnTo>
                  <a:lnTo>
                    <a:pt x="913" y="15048"/>
                  </a:lnTo>
                  <a:lnTo>
                    <a:pt x="710" y="14544"/>
                  </a:lnTo>
                  <a:lnTo>
                    <a:pt x="507" y="14058"/>
                  </a:lnTo>
                  <a:lnTo>
                    <a:pt x="365" y="13536"/>
                  </a:lnTo>
                  <a:lnTo>
                    <a:pt x="243" y="13014"/>
                  </a:lnTo>
                  <a:lnTo>
                    <a:pt x="142" y="12492"/>
                  </a:lnTo>
                  <a:lnTo>
                    <a:pt x="81" y="11970"/>
                  </a:lnTo>
                  <a:lnTo>
                    <a:pt x="20" y="11412"/>
                  </a:lnTo>
                  <a:lnTo>
                    <a:pt x="0" y="10872"/>
                  </a:lnTo>
                  <a:lnTo>
                    <a:pt x="20" y="10314"/>
                  </a:lnTo>
                  <a:lnTo>
                    <a:pt x="81" y="9756"/>
                  </a:lnTo>
                  <a:lnTo>
                    <a:pt x="142" y="9216"/>
                  </a:lnTo>
                  <a:lnTo>
                    <a:pt x="243" y="8694"/>
                  </a:lnTo>
                  <a:lnTo>
                    <a:pt x="365" y="8172"/>
                  </a:lnTo>
                  <a:lnTo>
                    <a:pt x="507" y="7668"/>
                  </a:lnTo>
                  <a:lnTo>
                    <a:pt x="710" y="7146"/>
                  </a:lnTo>
                  <a:lnTo>
                    <a:pt x="913" y="6660"/>
                  </a:lnTo>
                  <a:lnTo>
                    <a:pt x="1136" y="6192"/>
                  </a:lnTo>
                  <a:lnTo>
                    <a:pt x="1399" y="5706"/>
                  </a:lnTo>
                  <a:lnTo>
                    <a:pt x="1704" y="5256"/>
                  </a:lnTo>
                  <a:lnTo>
                    <a:pt x="1988" y="4806"/>
                  </a:lnTo>
                  <a:lnTo>
                    <a:pt x="2332" y="4392"/>
                  </a:lnTo>
                  <a:lnTo>
                    <a:pt x="2657" y="3978"/>
                  </a:lnTo>
                  <a:lnTo>
                    <a:pt x="3042" y="3582"/>
                  </a:lnTo>
                  <a:lnTo>
                    <a:pt x="3448" y="3204"/>
                  </a:lnTo>
                  <a:lnTo>
                    <a:pt x="3854" y="2844"/>
                  </a:lnTo>
                  <a:lnTo>
                    <a:pt x="4279" y="2502"/>
                  </a:lnTo>
                  <a:lnTo>
                    <a:pt x="4746" y="2178"/>
                  </a:lnTo>
                  <a:lnTo>
                    <a:pt x="5212" y="1872"/>
                  </a:lnTo>
                  <a:lnTo>
                    <a:pt x="5699" y="1584"/>
                  </a:lnTo>
                  <a:lnTo>
                    <a:pt x="6206" y="1332"/>
                  </a:lnTo>
                  <a:lnTo>
                    <a:pt x="6734" y="1098"/>
                  </a:lnTo>
                  <a:lnTo>
                    <a:pt x="7261" y="846"/>
                  </a:lnTo>
                  <a:lnTo>
                    <a:pt x="8397" y="486"/>
                  </a:lnTo>
                  <a:lnTo>
                    <a:pt x="8985" y="342"/>
                  </a:lnTo>
                  <a:lnTo>
                    <a:pt x="9593" y="216"/>
                  </a:lnTo>
                  <a:lnTo>
                    <a:pt x="10202" y="126"/>
                  </a:lnTo>
                  <a:lnTo>
                    <a:pt x="10830" y="54"/>
                  </a:lnTo>
                  <a:lnTo>
                    <a:pt x="11459" y="18"/>
                  </a:lnTo>
                  <a:lnTo>
                    <a:pt x="12108" y="0"/>
                  </a:lnTo>
                  <a:lnTo>
                    <a:pt x="12919" y="18"/>
                  </a:lnTo>
                  <a:lnTo>
                    <a:pt x="13690" y="54"/>
                  </a:lnTo>
                  <a:lnTo>
                    <a:pt x="14420" y="144"/>
                  </a:lnTo>
                  <a:lnTo>
                    <a:pt x="15110" y="252"/>
                  </a:lnTo>
                  <a:lnTo>
                    <a:pt x="15799" y="396"/>
                  </a:lnTo>
                  <a:lnTo>
                    <a:pt x="16428" y="576"/>
                  </a:lnTo>
                  <a:lnTo>
                    <a:pt x="17037" y="774"/>
                  </a:lnTo>
                  <a:lnTo>
                    <a:pt x="17605" y="990"/>
                  </a:lnTo>
                  <a:lnTo>
                    <a:pt x="18172" y="1242"/>
                  </a:lnTo>
                  <a:lnTo>
                    <a:pt x="18700" y="1494"/>
                  </a:lnTo>
                  <a:lnTo>
                    <a:pt x="19207" y="1800"/>
                  </a:lnTo>
                  <a:lnTo>
                    <a:pt x="19694" y="2124"/>
                  </a:lnTo>
                  <a:lnTo>
                    <a:pt x="20160" y="2448"/>
                  </a:lnTo>
                  <a:lnTo>
                    <a:pt x="20586" y="2808"/>
                  </a:lnTo>
                  <a:lnTo>
                    <a:pt x="21032" y="3168"/>
                  </a:lnTo>
                  <a:lnTo>
                    <a:pt x="21438" y="3564"/>
                  </a:lnTo>
                  <a:lnTo>
                    <a:pt x="18112" y="6750"/>
                  </a:lnTo>
                  <a:lnTo>
                    <a:pt x="17179" y="5922"/>
                  </a:lnTo>
                  <a:lnTo>
                    <a:pt x="16854" y="5688"/>
                  </a:lnTo>
                  <a:lnTo>
                    <a:pt x="16509" y="5454"/>
                  </a:lnTo>
                  <a:lnTo>
                    <a:pt x="16185" y="5238"/>
                  </a:lnTo>
                  <a:lnTo>
                    <a:pt x="15840" y="5040"/>
                  </a:lnTo>
                  <a:lnTo>
                    <a:pt x="15475" y="4878"/>
                  </a:lnTo>
                  <a:lnTo>
                    <a:pt x="15110" y="4698"/>
                  </a:lnTo>
                  <a:lnTo>
                    <a:pt x="14339" y="4446"/>
                  </a:lnTo>
                  <a:lnTo>
                    <a:pt x="13893" y="4338"/>
                  </a:lnTo>
                  <a:lnTo>
                    <a:pt x="13487" y="4248"/>
                  </a:lnTo>
                  <a:lnTo>
                    <a:pt x="13021" y="4194"/>
                  </a:lnTo>
                  <a:lnTo>
                    <a:pt x="12554" y="4158"/>
                  </a:lnTo>
                  <a:lnTo>
                    <a:pt x="12068" y="4140"/>
                  </a:lnTo>
                  <a:lnTo>
                    <a:pt x="11703" y="4158"/>
                  </a:lnTo>
                  <a:lnTo>
                    <a:pt x="11337" y="4194"/>
                  </a:lnTo>
                  <a:lnTo>
                    <a:pt x="10993" y="4230"/>
                  </a:lnTo>
                  <a:lnTo>
                    <a:pt x="10648" y="4302"/>
                  </a:lnTo>
                  <a:lnTo>
                    <a:pt x="10323" y="4356"/>
                  </a:lnTo>
                  <a:lnTo>
                    <a:pt x="9999" y="4446"/>
                  </a:lnTo>
                  <a:lnTo>
                    <a:pt x="9695" y="4554"/>
                  </a:lnTo>
                  <a:lnTo>
                    <a:pt x="9370" y="4680"/>
                  </a:lnTo>
                  <a:lnTo>
                    <a:pt x="9086" y="4806"/>
                  </a:lnTo>
                  <a:lnTo>
                    <a:pt x="8782" y="4968"/>
                  </a:lnTo>
                  <a:lnTo>
                    <a:pt x="8498" y="5112"/>
                  </a:lnTo>
                  <a:lnTo>
                    <a:pt x="8234" y="5274"/>
                  </a:lnTo>
                  <a:lnTo>
                    <a:pt x="7971" y="5472"/>
                  </a:lnTo>
                  <a:lnTo>
                    <a:pt x="7727" y="5670"/>
                  </a:lnTo>
                  <a:lnTo>
                    <a:pt x="7241" y="6102"/>
                  </a:lnTo>
                  <a:lnTo>
                    <a:pt x="7017" y="6336"/>
                  </a:lnTo>
                  <a:lnTo>
                    <a:pt x="6835" y="6570"/>
                  </a:lnTo>
                  <a:lnTo>
                    <a:pt x="6632" y="6804"/>
                  </a:lnTo>
                  <a:lnTo>
                    <a:pt x="6450" y="7092"/>
                  </a:lnTo>
                  <a:lnTo>
                    <a:pt x="6267" y="7344"/>
                  </a:lnTo>
                  <a:lnTo>
                    <a:pt x="6125" y="7632"/>
                  </a:lnTo>
                  <a:lnTo>
                    <a:pt x="5983" y="7902"/>
                  </a:lnTo>
                  <a:lnTo>
                    <a:pt x="5841" y="8208"/>
                  </a:lnTo>
                  <a:lnTo>
                    <a:pt x="5740" y="8514"/>
                  </a:lnTo>
                  <a:lnTo>
                    <a:pt x="5638" y="8802"/>
                  </a:lnTo>
                  <a:lnTo>
                    <a:pt x="5537" y="9126"/>
                  </a:lnTo>
                  <a:lnTo>
                    <a:pt x="5415" y="9774"/>
                  </a:lnTo>
                  <a:lnTo>
                    <a:pt x="5375" y="10098"/>
                  </a:lnTo>
                  <a:lnTo>
                    <a:pt x="5354" y="10440"/>
                  </a:lnTo>
                  <a:lnTo>
                    <a:pt x="5354" y="11124"/>
                  </a:lnTo>
                  <a:lnTo>
                    <a:pt x="5375" y="11466"/>
                  </a:lnTo>
                  <a:lnTo>
                    <a:pt x="5415" y="11826"/>
                  </a:lnTo>
                  <a:lnTo>
                    <a:pt x="5476" y="12132"/>
                  </a:lnTo>
                  <a:lnTo>
                    <a:pt x="5537" y="12456"/>
                  </a:lnTo>
                  <a:lnTo>
                    <a:pt x="5638" y="12780"/>
                  </a:lnTo>
                  <a:lnTo>
                    <a:pt x="5740" y="13086"/>
                  </a:lnTo>
                  <a:lnTo>
                    <a:pt x="5861" y="13410"/>
                  </a:lnTo>
                  <a:lnTo>
                    <a:pt x="5983" y="13716"/>
                  </a:lnTo>
                  <a:lnTo>
                    <a:pt x="6125" y="13986"/>
                  </a:lnTo>
                  <a:lnTo>
                    <a:pt x="6287" y="14274"/>
                  </a:lnTo>
                  <a:lnTo>
                    <a:pt x="6652" y="14814"/>
                  </a:lnTo>
                  <a:lnTo>
                    <a:pt x="6855" y="15066"/>
                  </a:lnTo>
                  <a:lnTo>
                    <a:pt x="7078" y="15300"/>
                  </a:lnTo>
                  <a:lnTo>
                    <a:pt x="7281" y="15534"/>
                  </a:lnTo>
                  <a:lnTo>
                    <a:pt x="7768" y="15966"/>
                  </a:lnTo>
                  <a:lnTo>
                    <a:pt x="8032" y="16164"/>
                  </a:lnTo>
                  <a:lnTo>
                    <a:pt x="8315" y="16362"/>
                  </a:lnTo>
                  <a:lnTo>
                    <a:pt x="8599" y="16524"/>
                  </a:lnTo>
                  <a:lnTo>
                    <a:pt x="8883" y="16668"/>
                  </a:lnTo>
                  <a:lnTo>
                    <a:pt x="9188" y="16830"/>
                  </a:lnTo>
                  <a:lnTo>
                    <a:pt x="9492" y="16956"/>
                  </a:lnTo>
                  <a:lnTo>
                    <a:pt x="9837" y="17082"/>
                  </a:lnTo>
                  <a:lnTo>
                    <a:pt x="10141" y="17190"/>
                  </a:lnTo>
                  <a:lnTo>
                    <a:pt x="10486" y="17280"/>
                  </a:lnTo>
                  <a:lnTo>
                    <a:pt x="10851" y="17352"/>
                  </a:lnTo>
                  <a:lnTo>
                    <a:pt x="11216" y="17406"/>
                  </a:lnTo>
                  <a:lnTo>
                    <a:pt x="11946" y="17478"/>
                  </a:lnTo>
                  <a:lnTo>
                    <a:pt x="12331" y="17496"/>
                  </a:lnTo>
                  <a:lnTo>
                    <a:pt x="12798" y="17478"/>
                  </a:lnTo>
                  <a:lnTo>
                    <a:pt x="13244" y="17424"/>
                  </a:lnTo>
                  <a:lnTo>
                    <a:pt x="13690" y="17388"/>
                  </a:lnTo>
                  <a:lnTo>
                    <a:pt x="14096" y="17298"/>
                  </a:lnTo>
                  <a:lnTo>
                    <a:pt x="14501" y="17190"/>
                  </a:lnTo>
                  <a:lnTo>
                    <a:pt x="14887" y="17064"/>
                  </a:lnTo>
                  <a:lnTo>
                    <a:pt x="15292" y="16938"/>
                  </a:lnTo>
                  <a:lnTo>
                    <a:pt x="15678" y="16758"/>
                  </a:lnTo>
                  <a:lnTo>
                    <a:pt x="16043" y="16596"/>
                  </a:lnTo>
                  <a:lnTo>
                    <a:pt x="16388" y="16398"/>
                  </a:lnTo>
                  <a:lnTo>
                    <a:pt x="16732" y="16182"/>
                  </a:lnTo>
                  <a:lnTo>
                    <a:pt x="17422" y="15714"/>
                  </a:lnTo>
                  <a:lnTo>
                    <a:pt x="17746" y="15444"/>
                  </a:lnTo>
                  <a:lnTo>
                    <a:pt x="18375" y="14886"/>
                  </a:lnTo>
                  <a:lnTo>
                    <a:pt x="21600" y="17730"/>
                  </a:lnTo>
                  <a:lnTo>
                    <a:pt x="21174" y="18144"/>
                  </a:lnTo>
                  <a:lnTo>
                    <a:pt x="20282" y="18936"/>
                  </a:lnTo>
                  <a:lnTo>
                    <a:pt x="19795" y="19296"/>
                  </a:lnTo>
                  <a:lnTo>
                    <a:pt x="18781" y="19944"/>
                  </a:lnTo>
                  <a:lnTo>
                    <a:pt x="18233" y="20250"/>
                  </a:lnTo>
                  <a:lnTo>
                    <a:pt x="17686" y="20520"/>
                  </a:lnTo>
                  <a:lnTo>
                    <a:pt x="17097" y="20754"/>
                  </a:lnTo>
                  <a:lnTo>
                    <a:pt x="16469" y="20970"/>
                  </a:lnTo>
                  <a:lnTo>
                    <a:pt x="15840" y="21168"/>
                  </a:lnTo>
                  <a:lnTo>
                    <a:pt x="15171" y="21312"/>
                  </a:lnTo>
                  <a:lnTo>
                    <a:pt x="14441" y="21456"/>
                  </a:lnTo>
                  <a:lnTo>
                    <a:pt x="13690" y="21528"/>
                  </a:lnTo>
                  <a:lnTo>
                    <a:pt x="12879" y="21582"/>
                  </a:lnTo>
                  <a:lnTo>
                    <a:pt x="12068"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4" name="Shape 664"/>
            <p:cNvSpPr/>
            <p:nvPr/>
          </p:nvSpPr>
          <p:spPr>
            <a:xfrm>
              <a:off x="684360" y="0"/>
              <a:ext cx="173183" cy="255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5477" y="21600"/>
                  </a:lnTo>
                  <a:lnTo>
                    <a:pt x="8532" y="14848"/>
                  </a:lnTo>
                  <a:lnTo>
                    <a:pt x="5300" y="17131"/>
                  </a:lnTo>
                  <a:lnTo>
                    <a:pt x="5300" y="21600"/>
                  </a:lnTo>
                  <a:lnTo>
                    <a:pt x="0" y="21600"/>
                  </a:lnTo>
                  <a:lnTo>
                    <a:pt x="0" y="0"/>
                  </a:lnTo>
                  <a:lnTo>
                    <a:pt x="5300" y="0"/>
                  </a:lnTo>
                  <a:lnTo>
                    <a:pt x="5300" y="12906"/>
                  </a:lnTo>
                  <a:lnTo>
                    <a:pt x="14875" y="5977"/>
                  </a:lnTo>
                  <a:lnTo>
                    <a:pt x="21319" y="5977"/>
                  </a:lnTo>
                  <a:lnTo>
                    <a:pt x="12125" y="12335"/>
                  </a:lnTo>
                  <a:lnTo>
                    <a:pt x="2160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5" name="Shape 665"/>
            <p:cNvSpPr/>
            <p:nvPr/>
          </p:nvSpPr>
          <p:spPr>
            <a:xfrm>
              <a:off x="880397" y="0"/>
              <a:ext cx="191854"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3" y="8613"/>
                  </a:moveTo>
                  <a:lnTo>
                    <a:pt x="10156" y="8640"/>
                  </a:lnTo>
                  <a:lnTo>
                    <a:pt x="9848" y="8680"/>
                  </a:lnTo>
                  <a:lnTo>
                    <a:pt x="9576" y="8707"/>
                  </a:lnTo>
                  <a:lnTo>
                    <a:pt x="9268" y="8760"/>
                  </a:lnTo>
                  <a:lnTo>
                    <a:pt x="8995" y="8814"/>
                  </a:lnTo>
                  <a:lnTo>
                    <a:pt x="8705" y="8881"/>
                  </a:lnTo>
                  <a:lnTo>
                    <a:pt x="8451" y="8974"/>
                  </a:lnTo>
                  <a:lnTo>
                    <a:pt x="8161" y="9055"/>
                  </a:lnTo>
                  <a:lnTo>
                    <a:pt x="7907" y="9175"/>
                  </a:lnTo>
                  <a:lnTo>
                    <a:pt x="7399" y="9389"/>
                  </a:lnTo>
                  <a:lnTo>
                    <a:pt x="7164" y="9523"/>
                  </a:lnTo>
                  <a:lnTo>
                    <a:pt x="6928" y="9670"/>
                  </a:lnTo>
                  <a:lnTo>
                    <a:pt x="6710" y="9804"/>
                  </a:lnTo>
                  <a:lnTo>
                    <a:pt x="6493" y="9964"/>
                  </a:lnTo>
                  <a:lnTo>
                    <a:pt x="6275" y="10138"/>
                  </a:lnTo>
                  <a:lnTo>
                    <a:pt x="6112" y="10298"/>
                  </a:lnTo>
                  <a:lnTo>
                    <a:pt x="5912" y="10499"/>
                  </a:lnTo>
                  <a:lnTo>
                    <a:pt x="5731" y="10686"/>
                  </a:lnTo>
                  <a:lnTo>
                    <a:pt x="5586" y="10874"/>
                  </a:lnTo>
                  <a:lnTo>
                    <a:pt x="5441" y="11088"/>
                  </a:lnTo>
                  <a:lnTo>
                    <a:pt x="5278" y="11315"/>
                  </a:lnTo>
                  <a:lnTo>
                    <a:pt x="5151" y="11529"/>
                  </a:lnTo>
                  <a:lnTo>
                    <a:pt x="5042" y="11756"/>
                  </a:lnTo>
                  <a:lnTo>
                    <a:pt x="4951" y="11997"/>
                  </a:lnTo>
                  <a:lnTo>
                    <a:pt x="4879" y="12251"/>
                  </a:lnTo>
                  <a:lnTo>
                    <a:pt x="4788" y="12492"/>
                  </a:lnTo>
                  <a:lnTo>
                    <a:pt x="4752" y="12759"/>
                  </a:lnTo>
                  <a:lnTo>
                    <a:pt x="4697" y="13013"/>
                  </a:lnTo>
                  <a:lnTo>
                    <a:pt x="4661" y="13575"/>
                  </a:lnTo>
                  <a:lnTo>
                    <a:pt x="4679" y="13856"/>
                  </a:lnTo>
                  <a:lnTo>
                    <a:pt x="4697" y="14124"/>
                  </a:lnTo>
                  <a:lnTo>
                    <a:pt x="4752" y="14391"/>
                  </a:lnTo>
                  <a:lnTo>
                    <a:pt x="4788" y="14645"/>
                  </a:lnTo>
                  <a:lnTo>
                    <a:pt x="4879" y="14899"/>
                  </a:lnTo>
                  <a:lnTo>
                    <a:pt x="4951" y="15140"/>
                  </a:lnTo>
                  <a:lnTo>
                    <a:pt x="5042" y="15381"/>
                  </a:lnTo>
                  <a:lnTo>
                    <a:pt x="5151" y="15608"/>
                  </a:lnTo>
                  <a:lnTo>
                    <a:pt x="5278" y="15836"/>
                  </a:lnTo>
                  <a:lnTo>
                    <a:pt x="5441" y="16050"/>
                  </a:lnTo>
                  <a:lnTo>
                    <a:pt x="5586" y="16264"/>
                  </a:lnTo>
                  <a:lnTo>
                    <a:pt x="5731" y="16451"/>
                  </a:lnTo>
                  <a:lnTo>
                    <a:pt x="5912" y="16651"/>
                  </a:lnTo>
                  <a:lnTo>
                    <a:pt x="6112" y="16839"/>
                  </a:lnTo>
                  <a:lnTo>
                    <a:pt x="6275" y="17013"/>
                  </a:lnTo>
                  <a:lnTo>
                    <a:pt x="6710" y="17333"/>
                  </a:lnTo>
                  <a:lnTo>
                    <a:pt x="6928" y="17481"/>
                  </a:lnTo>
                  <a:lnTo>
                    <a:pt x="7399" y="17748"/>
                  </a:lnTo>
                  <a:lnTo>
                    <a:pt x="7653" y="17882"/>
                  </a:lnTo>
                  <a:lnTo>
                    <a:pt x="7907" y="17989"/>
                  </a:lnTo>
                  <a:lnTo>
                    <a:pt x="8161" y="18082"/>
                  </a:lnTo>
                  <a:lnTo>
                    <a:pt x="8451" y="18176"/>
                  </a:lnTo>
                  <a:lnTo>
                    <a:pt x="8705" y="18256"/>
                  </a:lnTo>
                  <a:lnTo>
                    <a:pt x="8995" y="18323"/>
                  </a:lnTo>
                  <a:lnTo>
                    <a:pt x="9268" y="18390"/>
                  </a:lnTo>
                  <a:lnTo>
                    <a:pt x="9576" y="18430"/>
                  </a:lnTo>
                  <a:lnTo>
                    <a:pt x="9848" y="18484"/>
                  </a:lnTo>
                  <a:lnTo>
                    <a:pt x="10773" y="18524"/>
                  </a:lnTo>
                  <a:lnTo>
                    <a:pt x="11063" y="18524"/>
                  </a:lnTo>
                  <a:lnTo>
                    <a:pt x="11371" y="18497"/>
                  </a:lnTo>
                  <a:lnTo>
                    <a:pt x="11661" y="18484"/>
                  </a:lnTo>
                  <a:lnTo>
                    <a:pt x="11952" y="18430"/>
                  </a:lnTo>
                  <a:lnTo>
                    <a:pt x="12242" y="18390"/>
                  </a:lnTo>
                  <a:lnTo>
                    <a:pt x="12514" y="18337"/>
                  </a:lnTo>
                  <a:lnTo>
                    <a:pt x="12804" y="18256"/>
                  </a:lnTo>
                  <a:lnTo>
                    <a:pt x="13058" y="18176"/>
                  </a:lnTo>
                  <a:lnTo>
                    <a:pt x="13348" y="18096"/>
                  </a:lnTo>
                  <a:lnTo>
                    <a:pt x="13602" y="18002"/>
                  </a:lnTo>
                  <a:lnTo>
                    <a:pt x="13838" y="17895"/>
                  </a:lnTo>
                  <a:lnTo>
                    <a:pt x="14074" y="17761"/>
                  </a:lnTo>
                  <a:lnTo>
                    <a:pt x="14309" y="17641"/>
                  </a:lnTo>
                  <a:lnTo>
                    <a:pt x="14527" y="17507"/>
                  </a:lnTo>
                  <a:lnTo>
                    <a:pt x="14745" y="17347"/>
                  </a:lnTo>
                  <a:lnTo>
                    <a:pt x="14962" y="17200"/>
                  </a:lnTo>
                  <a:lnTo>
                    <a:pt x="15361" y="16852"/>
                  </a:lnTo>
                  <a:lnTo>
                    <a:pt x="15524" y="16678"/>
                  </a:lnTo>
                  <a:lnTo>
                    <a:pt x="15706" y="16491"/>
                  </a:lnTo>
                  <a:lnTo>
                    <a:pt x="15851" y="16290"/>
                  </a:lnTo>
                  <a:lnTo>
                    <a:pt x="16014" y="16090"/>
                  </a:lnTo>
                  <a:lnTo>
                    <a:pt x="16141" y="15862"/>
                  </a:lnTo>
                  <a:lnTo>
                    <a:pt x="16250" y="15635"/>
                  </a:lnTo>
                  <a:lnTo>
                    <a:pt x="16359" y="15421"/>
                  </a:lnTo>
                  <a:lnTo>
                    <a:pt x="16468" y="15180"/>
                  </a:lnTo>
                  <a:lnTo>
                    <a:pt x="16522" y="14926"/>
                  </a:lnTo>
                  <a:lnTo>
                    <a:pt x="16594" y="14659"/>
                  </a:lnTo>
                  <a:lnTo>
                    <a:pt x="16649" y="14404"/>
                  </a:lnTo>
                  <a:lnTo>
                    <a:pt x="16703" y="14137"/>
                  </a:lnTo>
                  <a:lnTo>
                    <a:pt x="16721" y="13869"/>
                  </a:lnTo>
                  <a:lnTo>
                    <a:pt x="16721" y="13294"/>
                  </a:lnTo>
                  <a:lnTo>
                    <a:pt x="16703" y="13013"/>
                  </a:lnTo>
                  <a:lnTo>
                    <a:pt x="16649" y="12746"/>
                  </a:lnTo>
                  <a:lnTo>
                    <a:pt x="16594" y="12492"/>
                  </a:lnTo>
                  <a:lnTo>
                    <a:pt x="16522" y="12238"/>
                  </a:lnTo>
                  <a:lnTo>
                    <a:pt x="16431" y="11997"/>
                  </a:lnTo>
                  <a:lnTo>
                    <a:pt x="16359" y="11756"/>
                  </a:lnTo>
                  <a:lnTo>
                    <a:pt x="16250" y="11516"/>
                  </a:lnTo>
                  <a:lnTo>
                    <a:pt x="16123" y="11288"/>
                  </a:lnTo>
                  <a:lnTo>
                    <a:pt x="15978" y="11088"/>
                  </a:lnTo>
                  <a:lnTo>
                    <a:pt x="15851" y="10874"/>
                  </a:lnTo>
                  <a:lnTo>
                    <a:pt x="15688" y="10673"/>
                  </a:lnTo>
                  <a:lnTo>
                    <a:pt x="15524" y="10486"/>
                  </a:lnTo>
                  <a:lnTo>
                    <a:pt x="15343" y="10298"/>
                  </a:lnTo>
                  <a:lnTo>
                    <a:pt x="15162" y="10125"/>
                  </a:lnTo>
                  <a:lnTo>
                    <a:pt x="14944" y="9964"/>
                  </a:lnTo>
                  <a:lnTo>
                    <a:pt x="14745" y="9804"/>
                  </a:lnTo>
                  <a:lnTo>
                    <a:pt x="14527" y="9643"/>
                  </a:lnTo>
                  <a:lnTo>
                    <a:pt x="14291" y="9523"/>
                  </a:lnTo>
                  <a:lnTo>
                    <a:pt x="14055" y="9389"/>
                  </a:lnTo>
                  <a:lnTo>
                    <a:pt x="13584" y="9148"/>
                  </a:lnTo>
                  <a:lnTo>
                    <a:pt x="13312" y="9055"/>
                  </a:lnTo>
                  <a:lnTo>
                    <a:pt x="13058" y="8961"/>
                  </a:lnTo>
                  <a:lnTo>
                    <a:pt x="12786" y="8881"/>
                  </a:lnTo>
                  <a:lnTo>
                    <a:pt x="12514" y="8814"/>
                  </a:lnTo>
                  <a:lnTo>
                    <a:pt x="12242" y="8760"/>
                  </a:lnTo>
                  <a:lnTo>
                    <a:pt x="11934" y="8707"/>
                  </a:lnTo>
                  <a:lnTo>
                    <a:pt x="11661" y="8680"/>
                  </a:lnTo>
                  <a:lnTo>
                    <a:pt x="11353" y="8640"/>
                  </a:lnTo>
                  <a:lnTo>
                    <a:pt x="10773" y="8613"/>
                  </a:lnTo>
                  <a:close/>
                  <a:moveTo>
                    <a:pt x="11861" y="21600"/>
                  </a:moveTo>
                  <a:lnTo>
                    <a:pt x="11244" y="21587"/>
                  </a:lnTo>
                  <a:lnTo>
                    <a:pt x="10628" y="21533"/>
                  </a:lnTo>
                  <a:lnTo>
                    <a:pt x="10047" y="21466"/>
                  </a:lnTo>
                  <a:lnTo>
                    <a:pt x="9503" y="21373"/>
                  </a:lnTo>
                  <a:lnTo>
                    <a:pt x="8995" y="21252"/>
                  </a:lnTo>
                  <a:lnTo>
                    <a:pt x="8488" y="21105"/>
                  </a:lnTo>
                  <a:lnTo>
                    <a:pt x="8034" y="20945"/>
                  </a:lnTo>
                  <a:lnTo>
                    <a:pt x="7581" y="20771"/>
                  </a:lnTo>
                  <a:lnTo>
                    <a:pt x="7164" y="20570"/>
                  </a:lnTo>
                  <a:lnTo>
                    <a:pt x="6765" y="20370"/>
                  </a:lnTo>
                  <a:lnTo>
                    <a:pt x="6384" y="20142"/>
                  </a:lnTo>
                  <a:lnTo>
                    <a:pt x="6021" y="19901"/>
                  </a:lnTo>
                  <a:lnTo>
                    <a:pt x="5695" y="19661"/>
                  </a:lnTo>
                  <a:lnTo>
                    <a:pt x="5368" y="19407"/>
                  </a:lnTo>
                  <a:lnTo>
                    <a:pt x="5060" y="19139"/>
                  </a:lnTo>
                  <a:lnTo>
                    <a:pt x="4788" y="18885"/>
                  </a:lnTo>
                  <a:lnTo>
                    <a:pt x="4788" y="21266"/>
                  </a:lnTo>
                  <a:lnTo>
                    <a:pt x="0" y="21266"/>
                  </a:lnTo>
                  <a:lnTo>
                    <a:pt x="0" y="0"/>
                  </a:lnTo>
                  <a:lnTo>
                    <a:pt x="4788" y="0"/>
                  </a:lnTo>
                  <a:lnTo>
                    <a:pt x="4788" y="8453"/>
                  </a:lnTo>
                  <a:lnTo>
                    <a:pt x="5096" y="8145"/>
                  </a:lnTo>
                  <a:lnTo>
                    <a:pt x="5386" y="7864"/>
                  </a:lnTo>
                  <a:lnTo>
                    <a:pt x="5713" y="7583"/>
                  </a:lnTo>
                  <a:lnTo>
                    <a:pt x="6057" y="7316"/>
                  </a:lnTo>
                  <a:lnTo>
                    <a:pt x="6438" y="7062"/>
                  </a:lnTo>
                  <a:lnTo>
                    <a:pt x="6819" y="6821"/>
                  </a:lnTo>
                  <a:lnTo>
                    <a:pt x="7218" y="6594"/>
                  </a:lnTo>
                  <a:lnTo>
                    <a:pt x="7653" y="6406"/>
                  </a:lnTo>
                  <a:lnTo>
                    <a:pt x="8071" y="6219"/>
                  </a:lnTo>
                  <a:lnTo>
                    <a:pt x="8560" y="6059"/>
                  </a:lnTo>
                  <a:lnTo>
                    <a:pt x="9032" y="5912"/>
                  </a:lnTo>
                  <a:lnTo>
                    <a:pt x="9558" y="5778"/>
                  </a:lnTo>
                  <a:lnTo>
                    <a:pt x="10102" y="5684"/>
                  </a:lnTo>
                  <a:lnTo>
                    <a:pt x="10664" y="5617"/>
                  </a:lnTo>
                  <a:lnTo>
                    <a:pt x="11244" y="5577"/>
                  </a:lnTo>
                  <a:lnTo>
                    <a:pt x="11861" y="5564"/>
                  </a:lnTo>
                  <a:lnTo>
                    <a:pt x="12332" y="5577"/>
                  </a:lnTo>
                  <a:lnTo>
                    <a:pt x="12786" y="5591"/>
                  </a:lnTo>
                  <a:lnTo>
                    <a:pt x="13239" y="5644"/>
                  </a:lnTo>
                  <a:lnTo>
                    <a:pt x="13693" y="5684"/>
                  </a:lnTo>
                  <a:lnTo>
                    <a:pt x="14146" y="5764"/>
                  </a:lnTo>
                  <a:lnTo>
                    <a:pt x="14599" y="5858"/>
                  </a:lnTo>
                  <a:lnTo>
                    <a:pt x="15035" y="5978"/>
                  </a:lnTo>
                  <a:lnTo>
                    <a:pt x="15470" y="6085"/>
                  </a:lnTo>
                  <a:lnTo>
                    <a:pt x="15905" y="6233"/>
                  </a:lnTo>
                  <a:lnTo>
                    <a:pt x="16304" y="6393"/>
                  </a:lnTo>
                  <a:lnTo>
                    <a:pt x="16721" y="6554"/>
                  </a:lnTo>
                  <a:lnTo>
                    <a:pt x="17102" y="6741"/>
                  </a:lnTo>
                  <a:lnTo>
                    <a:pt x="17501" y="6955"/>
                  </a:lnTo>
                  <a:lnTo>
                    <a:pt x="17864" y="7155"/>
                  </a:lnTo>
                  <a:lnTo>
                    <a:pt x="18245" y="7396"/>
                  </a:lnTo>
                  <a:lnTo>
                    <a:pt x="18589" y="7637"/>
                  </a:lnTo>
                  <a:lnTo>
                    <a:pt x="18916" y="7904"/>
                  </a:lnTo>
                  <a:lnTo>
                    <a:pt x="19242" y="8185"/>
                  </a:lnTo>
                  <a:lnTo>
                    <a:pt x="19532" y="8480"/>
                  </a:lnTo>
                  <a:lnTo>
                    <a:pt x="19823" y="8787"/>
                  </a:lnTo>
                  <a:lnTo>
                    <a:pt x="20077" y="9108"/>
                  </a:lnTo>
                  <a:lnTo>
                    <a:pt x="20312" y="9442"/>
                  </a:lnTo>
                  <a:lnTo>
                    <a:pt x="20548" y="9790"/>
                  </a:lnTo>
                  <a:lnTo>
                    <a:pt x="20947" y="10539"/>
                  </a:lnTo>
                  <a:lnTo>
                    <a:pt x="21110" y="10927"/>
                  </a:lnTo>
                  <a:lnTo>
                    <a:pt x="21255" y="11342"/>
                  </a:lnTo>
                  <a:lnTo>
                    <a:pt x="21382" y="11756"/>
                  </a:lnTo>
                  <a:lnTo>
                    <a:pt x="21473" y="12184"/>
                  </a:lnTo>
                  <a:lnTo>
                    <a:pt x="21527" y="12639"/>
                  </a:lnTo>
                  <a:lnTo>
                    <a:pt x="21564" y="13094"/>
                  </a:lnTo>
                  <a:lnTo>
                    <a:pt x="21600" y="13575"/>
                  </a:lnTo>
                  <a:lnTo>
                    <a:pt x="21564" y="14043"/>
                  </a:lnTo>
                  <a:lnTo>
                    <a:pt x="21527" y="14498"/>
                  </a:lnTo>
                  <a:lnTo>
                    <a:pt x="21473" y="14953"/>
                  </a:lnTo>
                  <a:lnTo>
                    <a:pt x="21382" y="15394"/>
                  </a:lnTo>
                  <a:lnTo>
                    <a:pt x="21255" y="15809"/>
                  </a:lnTo>
                  <a:lnTo>
                    <a:pt x="21110" y="16210"/>
                  </a:lnTo>
                  <a:lnTo>
                    <a:pt x="20947" y="16611"/>
                  </a:lnTo>
                  <a:lnTo>
                    <a:pt x="20766" y="16999"/>
                  </a:lnTo>
                  <a:lnTo>
                    <a:pt x="20330" y="17695"/>
                  </a:lnTo>
                  <a:lnTo>
                    <a:pt x="20077" y="18029"/>
                  </a:lnTo>
                  <a:lnTo>
                    <a:pt x="19823" y="18377"/>
                  </a:lnTo>
                  <a:lnTo>
                    <a:pt x="19242" y="18965"/>
                  </a:lnTo>
                  <a:lnTo>
                    <a:pt x="18934" y="19246"/>
                  </a:lnTo>
                  <a:lnTo>
                    <a:pt x="18245" y="19754"/>
                  </a:lnTo>
                  <a:lnTo>
                    <a:pt x="17882" y="19982"/>
                  </a:lnTo>
                  <a:lnTo>
                    <a:pt x="17501" y="20209"/>
                  </a:lnTo>
                  <a:lnTo>
                    <a:pt x="17139" y="20396"/>
                  </a:lnTo>
                  <a:lnTo>
                    <a:pt x="16721" y="20597"/>
                  </a:lnTo>
                  <a:lnTo>
                    <a:pt x="16322" y="20771"/>
                  </a:lnTo>
                  <a:lnTo>
                    <a:pt x="15905" y="20931"/>
                  </a:lnTo>
                  <a:lnTo>
                    <a:pt x="15488" y="21052"/>
                  </a:lnTo>
                  <a:lnTo>
                    <a:pt x="15053" y="21185"/>
                  </a:lnTo>
                  <a:lnTo>
                    <a:pt x="14599" y="21292"/>
                  </a:lnTo>
                  <a:lnTo>
                    <a:pt x="14164" y="21373"/>
                  </a:lnTo>
                  <a:lnTo>
                    <a:pt x="13711" y="21453"/>
                  </a:lnTo>
                  <a:lnTo>
                    <a:pt x="13257" y="21520"/>
                  </a:lnTo>
                  <a:lnTo>
                    <a:pt x="12804" y="21547"/>
                  </a:lnTo>
                  <a:lnTo>
                    <a:pt x="12332" y="21587"/>
                  </a:lnTo>
                  <a:lnTo>
                    <a:pt x="11861"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6" name="Shape 666"/>
            <p:cNvSpPr/>
            <p:nvPr/>
          </p:nvSpPr>
          <p:spPr>
            <a:xfrm>
              <a:off x="1088023" y="66955"/>
              <a:ext cx="197326" cy="193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30" y="4140"/>
                  </a:moveTo>
                  <a:lnTo>
                    <a:pt x="10395" y="4158"/>
                  </a:lnTo>
                  <a:lnTo>
                    <a:pt x="10042" y="4194"/>
                  </a:lnTo>
                  <a:lnTo>
                    <a:pt x="9708" y="4230"/>
                  </a:lnTo>
                  <a:lnTo>
                    <a:pt x="9391" y="4302"/>
                  </a:lnTo>
                  <a:lnTo>
                    <a:pt x="9091" y="4356"/>
                  </a:lnTo>
                  <a:lnTo>
                    <a:pt x="8792" y="4446"/>
                  </a:lnTo>
                  <a:lnTo>
                    <a:pt x="8492" y="4554"/>
                  </a:lnTo>
                  <a:lnTo>
                    <a:pt x="8192" y="4680"/>
                  </a:lnTo>
                  <a:lnTo>
                    <a:pt x="7928" y="4806"/>
                  </a:lnTo>
                  <a:lnTo>
                    <a:pt x="7682" y="4968"/>
                  </a:lnTo>
                  <a:lnTo>
                    <a:pt x="7417" y="5112"/>
                  </a:lnTo>
                  <a:lnTo>
                    <a:pt x="7171" y="5274"/>
                  </a:lnTo>
                  <a:lnTo>
                    <a:pt x="6713" y="5670"/>
                  </a:lnTo>
                  <a:lnTo>
                    <a:pt x="6290" y="6102"/>
                  </a:lnTo>
                  <a:lnTo>
                    <a:pt x="5902" y="6570"/>
                  </a:lnTo>
                  <a:lnTo>
                    <a:pt x="5744" y="6804"/>
                  </a:lnTo>
                  <a:lnTo>
                    <a:pt x="5567" y="7092"/>
                  </a:lnTo>
                  <a:lnTo>
                    <a:pt x="5426" y="7344"/>
                  </a:lnTo>
                  <a:lnTo>
                    <a:pt x="5303" y="7632"/>
                  </a:lnTo>
                  <a:lnTo>
                    <a:pt x="5162" y="7902"/>
                  </a:lnTo>
                  <a:lnTo>
                    <a:pt x="4951" y="8514"/>
                  </a:lnTo>
                  <a:lnTo>
                    <a:pt x="4880" y="8802"/>
                  </a:lnTo>
                  <a:lnTo>
                    <a:pt x="4792" y="9126"/>
                  </a:lnTo>
                  <a:lnTo>
                    <a:pt x="4722" y="9450"/>
                  </a:lnTo>
                  <a:lnTo>
                    <a:pt x="4686" y="9774"/>
                  </a:lnTo>
                  <a:lnTo>
                    <a:pt x="4669" y="10098"/>
                  </a:lnTo>
                  <a:lnTo>
                    <a:pt x="4651" y="10440"/>
                  </a:lnTo>
                  <a:lnTo>
                    <a:pt x="4616" y="10782"/>
                  </a:lnTo>
                  <a:lnTo>
                    <a:pt x="4651" y="11124"/>
                  </a:lnTo>
                  <a:lnTo>
                    <a:pt x="4669" y="11466"/>
                  </a:lnTo>
                  <a:lnTo>
                    <a:pt x="4686" y="11790"/>
                  </a:lnTo>
                  <a:lnTo>
                    <a:pt x="4757" y="12114"/>
                  </a:lnTo>
                  <a:lnTo>
                    <a:pt x="4810" y="12438"/>
                  </a:lnTo>
                  <a:lnTo>
                    <a:pt x="4986" y="13086"/>
                  </a:lnTo>
                  <a:lnTo>
                    <a:pt x="5092" y="13392"/>
                  </a:lnTo>
                  <a:lnTo>
                    <a:pt x="5338" y="13968"/>
                  </a:lnTo>
                  <a:lnTo>
                    <a:pt x="5479" y="14256"/>
                  </a:lnTo>
                  <a:lnTo>
                    <a:pt x="5638" y="14526"/>
                  </a:lnTo>
                  <a:lnTo>
                    <a:pt x="5796" y="14778"/>
                  </a:lnTo>
                  <a:lnTo>
                    <a:pt x="5973" y="15048"/>
                  </a:lnTo>
                  <a:lnTo>
                    <a:pt x="6360" y="15516"/>
                  </a:lnTo>
                  <a:lnTo>
                    <a:pt x="6783" y="15948"/>
                  </a:lnTo>
                  <a:lnTo>
                    <a:pt x="7012" y="16164"/>
                  </a:lnTo>
                  <a:lnTo>
                    <a:pt x="7276" y="16326"/>
                  </a:lnTo>
                  <a:lnTo>
                    <a:pt x="7505" y="16506"/>
                  </a:lnTo>
                  <a:lnTo>
                    <a:pt x="7770" y="16668"/>
                  </a:lnTo>
                  <a:lnTo>
                    <a:pt x="8052" y="16830"/>
                  </a:lnTo>
                  <a:lnTo>
                    <a:pt x="8333" y="16956"/>
                  </a:lnTo>
                  <a:lnTo>
                    <a:pt x="8598" y="17082"/>
                  </a:lnTo>
                  <a:lnTo>
                    <a:pt x="8897" y="17190"/>
                  </a:lnTo>
                  <a:lnTo>
                    <a:pt x="9197" y="17280"/>
                  </a:lnTo>
                  <a:lnTo>
                    <a:pt x="9496" y="17352"/>
                  </a:lnTo>
                  <a:lnTo>
                    <a:pt x="9813" y="17406"/>
                  </a:lnTo>
                  <a:lnTo>
                    <a:pt x="10131" y="17442"/>
                  </a:lnTo>
                  <a:lnTo>
                    <a:pt x="10465" y="17478"/>
                  </a:lnTo>
                  <a:lnTo>
                    <a:pt x="10800" y="17496"/>
                  </a:lnTo>
                  <a:lnTo>
                    <a:pt x="11170" y="17478"/>
                  </a:lnTo>
                  <a:lnTo>
                    <a:pt x="11839" y="17406"/>
                  </a:lnTo>
                  <a:lnTo>
                    <a:pt x="12157" y="17352"/>
                  </a:lnTo>
                  <a:lnTo>
                    <a:pt x="12474" y="17280"/>
                  </a:lnTo>
                  <a:lnTo>
                    <a:pt x="12773" y="17190"/>
                  </a:lnTo>
                  <a:lnTo>
                    <a:pt x="13055" y="17082"/>
                  </a:lnTo>
                  <a:lnTo>
                    <a:pt x="13355" y="16956"/>
                  </a:lnTo>
                  <a:lnTo>
                    <a:pt x="13637" y="16830"/>
                  </a:lnTo>
                  <a:lnTo>
                    <a:pt x="13901" y="16668"/>
                  </a:lnTo>
                  <a:lnTo>
                    <a:pt x="14147" y="16524"/>
                  </a:lnTo>
                  <a:lnTo>
                    <a:pt x="14412" y="16362"/>
                  </a:lnTo>
                  <a:lnTo>
                    <a:pt x="14870" y="15966"/>
                  </a:lnTo>
                  <a:lnTo>
                    <a:pt x="15293" y="15534"/>
                  </a:lnTo>
                  <a:lnTo>
                    <a:pt x="15486" y="15318"/>
                  </a:lnTo>
                  <a:lnTo>
                    <a:pt x="15663" y="15066"/>
                  </a:lnTo>
                  <a:lnTo>
                    <a:pt x="15839" y="14832"/>
                  </a:lnTo>
                  <a:lnTo>
                    <a:pt x="16156" y="14292"/>
                  </a:lnTo>
                  <a:lnTo>
                    <a:pt x="16279" y="14004"/>
                  </a:lnTo>
                  <a:lnTo>
                    <a:pt x="16403" y="13734"/>
                  </a:lnTo>
                  <a:lnTo>
                    <a:pt x="16526" y="13428"/>
                  </a:lnTo>
                  <a:lnTo>
                    <a:pt x="16614" y="13122"/>
                  </a:lnTo>
                  <a:lnTo>
                    <a:pt x="16702" y="12834"/>
                  </a:lnTo>
                  <a:lnTo>
                    <a:pt x="16790" y="12510"/>
                  </a:lnTo>
                  <a:lnTo>
                    <a:pt x="16896" y="11862"/>
                  </a:lnTo>
                  <a:lnTo>
                    <a:pt x="16931" y="11538"/>
                  </a:lnTo>
                  <a:lnTo>
                    <a:pt x="16949" y="11196"/>
                  </a:lnTo>
                  <a:lnTo>
                    <a:pt x="16949" y="10530"/>
                  </a:lnTo>
                  <a:lnTo>
                    <a:pt x="16931" y="10188"/>
                  </a:lnTo>
                  <a:lnTo>
                    <a:pt x="16896" y="9846"/>
                  </a:lnTo>
                  <a:lnTo>
                    <a:pt x="16755" y="9198"/>
                  </a:lnTo>
                  <a:lnTo>
                    <a:pt x="16702" y="8874"/>
                  </a:lnTo>
                  <a:lnTo>
                    <a:pt x="16596" y="8568"/>
                  </a:lnTo>
                  <a:lnTo>
                    <a:pt x="16491" y="8244"/>
                  </a:lnTo>
                  <a:lnTo>
                    <a:pt x="16385" y="7974"/>
                  </a:lnTo>
                  <a:lnTo>
                    <a:pt x="16244" y="7668"/>
                  </a:lnTo>
                  <a:lnTo>
                    <a:pt x="16103" y="7398"/>
                  </a:lnTo>
                  <a:lnTo>
                    <a:pt x="15945" y="7110"/>
                  </a:lnTo>
                  <a:lnTo>
                    <a:pt x="15768" y="6858"/>
                  </a:lnTo>
                  <a:lnTo>
                    <a:pt x="15610" y="6588"/>
                  </a:lnTo>
                  <a:lnTo>
                    <a:pt x="15416" y="6354"/>
                  </a:lnTo>
                  <a:lnTo>
                    <a:pt x="15205" y="6120"/>
                  </a:lnTo>
                  <a:lnTo>
                    <a:pt x="14782" y="5688"/>
                  </a:lnTo>
                  <a:lnTo>
                    <a:pt x="14553" y="5490"/>
                  </a:lnTo>
                  <a:lnTo>
                    <a:pt x="14306" y="5310"/>
                  </a:lnTo>
                  <a:lnTo>
                    <a:pt x="14042" y="5130"/>
                  </a:lnTo>
                  <a:lnTo>
                    <a:pt x="13795" y="4968"/>
                  </a:lnTo>
                  <a:lnTo>
                    <a:pt x="13531" y="4806"/>
                  </a:lnTo>
                  <a:lnTo>
                    <a:pt x="13249" y="4680"/>
                  </a:lnTo>
                  <a:lnTo>
                    <a:pt x="12949" y="4554"/>
                  </a:lnTo>
                  <a:lnTo>
                    <a:pt x="12668" y="4446"/>
                  </a:lnTo>
                  <a:lnTo>
                    <a:pt x="12368" y="4356"/>
                  </a:lnTo>
                  <a:lnTo>
                    <a:pt x="12051" y="4302"/>
                  </a:lnTo>
                  <a:lnTo>
                    <a:pt x="11734" y="4230"/>
                  </a:lnTo>
                  <a:lnTo>
                    <a:pt x="11399" y="4194"/>
                  </a:lnTo>
                  <a:lnTo>
                    <a:pt x="11082" y="4158"/>
                  </a:lnTo>
                  <a:lnTo>
                    <a:pt x="10730" y="4140"/>
                  </a:lnTo>
                  <a:close/>
                  <a:moveTo>
                    <a:pt x="10730" y="21600"/>
                  </a:moveTo>
                  <a:lnTo>
                    <a:pt x="10148" y="21600"/>
                  </a:lnTo>
                  <a:lnTo>
                    <a:pt x="9584" y="21564"/>
                  </a:lnTo>
                  <a:lnTo>
                    <a:pt x="9038" y="21492"/>
                  </a:lnTo>
                  <a:lnTo>
                    <a:pt x="8492" y="21384"/>
                  </a:lnTo>
                  <a:lnTo>
                    <a:pt x="7963" y="21276"/>
                  </a:lnTo>
                  <a:lnTo>
                    <a:pt x="7435" y="21132"/>
                  </a:lnTo>
                  <a:lnTo>
                    <a:pt x="6942" y="20952"/>
                  </a:lnTo>
                  <a:lnTo>
                    <a:pt x="6448" y="20754"/>
                  </a:lnTo>
                  <a:lnTo>
                    <a:pt x="5973" y="20538"/>
                  </a:lnTo>
                  <a:lnTo>
                    <a:pt x="5515" y="20304"/>
                  </a:lnTo>
                  <a:lnTo>
                    <a:pt x="5039" y="20052"/>
                  </a:lnTo>
                  <a:lnTo>
                    <a:pt x="4193" y="19476"/>
                  </a:lnTo>
                  <a:lnTo>
                    <a:pt x="3806" y="19152"/>
                  </a:lnTo>
                  <a:lnTo>
                    <a:pt x="3400" y="18810"/>
                  </a:lnTo>
                  <a:lnTo>
                    <a:pt x="3048" y="18468"/>
                  </a:lnTo>
                  <a:lnTo>
                    <a:pt x="2678" y="18072"/>
                  </a:lnTo>
                  <a:lnTo>
                    <a:pt x="2343" y="17694"/>
                  </a:lnTo>
                  <a:lnTo>
                    <a:pt x="2061" y="17280"/>
                  </a:lnTo>
                  <a:lnTo>
                    <a:pt x="1762" y="16866"/>
                  </a:lnTo>
                  <a:lnTo>
                    <a:pt x="1480" y="16416"/>
                  </a:lnTo>
                  <a:lnTo>
                    <a:pt x="1233" y="15966"/>
                  </a:lnTo>
                  <a:lnTo>
                    <a:pt x="1004" y="15516"/>
                  </a:lnTo>
                  <a:lnTo>
                    <a:pt x="793" y="15048"/>
                  </a:lnTo>
                  <a:lnTo>
                    <a:pt x="599" y="14544"/>
                  </a:lnTo>
                  <a:lnTo>
                    <a:pt x="458" y="14058"/>
                  </a:lnTo>
                  <a:lnTo>
                    <a:pt x="176" y="13014"/>
                  </a:lnTo>
                  <a:lnTo>
                    <a:pt x="35" y="11970"/>
                  </a:lnTo>
                  <a:lnTo>
                    <a:pt x="0" y="11412"/>
                  </a:lnTo>
                  <a:lnTo>
                    <a:pt x="0" y="10314"/>
                  </a:lnTo>
                  <a:lnTo>
                    <a:pt x="35" y="9756"/>
                  </a:lnTo>
                  <a:lnTo>
                    <a:pt x="106" y="9216"/>
                  </a:lnTo>
                  <a:lnTo>
                    <a:pt x="211" y="8676"/>
                  </a:lnTo>
                  <a:lnTo>
                    <a:pt x="317" y="8172"/>
                  </a:lnTo>
                  <a:lnTo>
                    <a:pt x="599" y="7128"/>
                  </a:lnTo>
                  <a:lnTo>
                    <a:pt x="793" y="6660"/>
                  </a:lnTo>
                  <a:lnTo>
                    <a:pt x="1004" y="6156"/>
                  </a:lnTo>
                  <a:lnTo>
                    <a:pt x="1233" y="5688"/>
                  </a:lnTo>
                  <a:lnTo>
                    <a:pt x="1480" y="5238"/>
                  </a:lnTo>
                  <a:lnTo>
                    <a:pt x="1762" y="4806"/>
                  </a:lnTo>
                  <a:lnTo>
                    <a:pt x="2061" y="4374"/>
                  </a:lnTo>
                  <a:lnTo>
                    <a:pt x="2378" y="3978"/>
                  </a:lnTo>
                  <a:lnTo>
                    <a:pt x="2713" y="3564"/>
                  </a:lnTo>
                  <a:lnTo>
                    <a:pt x="3436" y="2826"/>
                  </a:lnTo>
                  <a:lnTo>
                    <a:pt x="3823" y="2484"/>
                  </a:lnTo>
                  <a:lnTo>
                    <a:pt x="4228" y="2160"/>
                  </a:lnTo>
                  <a:lnTo>
                    <a:pt x="4651" y="1872"/>
                  </a:lnTo>
                  <a:lnTo>
                    <a:pt x="5092" y="1584"/>
                  </a:lnTo>
                  <a:lnTo>
                    <a:pt x="5550" y="1314"/>
                  </a:lnTo>
                  <a:lnTo>
                    <a:pt x="6008" y="1062"/>
                  </a:lnTo>
                  <a:lnTo>
                    <a:pt x="6501" y="846"/>
                  </a:lnTo>
                  <a:lnTo>
                    <a:pt x="6994" y="666"/>
                  </a:lnTo>
                  <a:lnTo>
                    <a:pt x="7505" y="486"/>
                  </a:lnTo>
                  <a:lnTo>
                    <a:pt x="8034" y="342"/>
                  </a:lnTo>
                  <a:lnTo>
                    <a:pt x="8562" y="216"/>
                  </a:lnTo>
                  <a:lnTo>
                    <a:pt x="9109" y="126"/>
                  </a:lnTo>
                  <a:lnTo>
                    <a:pt x="9672" y="54"/>
                  </a:lnTo>
                  <a:lnTo>
                    <a:pt x="10236" y="18"/>
                  </a:lnTo>
                  <a:lnTo>
                    <a:pt x="10800" y="0"/>
                  </a:lnTo>
                  <a:lnTo>
                    <a:pt x="11399" y="18"/>
                  </a:lnTo>
                  <a:lnTo>
                    <a:pt x="11963" y="54"/>
                  </a:lnTo>
                  <a:lnTo>
                    <a:pt x="12509" y="126"/>
                  </a:lnTo>
                  <a:lnTo>
                    <a:pt x="13055" y="216"/>
                  </a:lnTo>
                  <a:lnTo>
                    <a:pt x="13584" y="342"/>
                  </a:lnTo>
                  <a:lnTo>
                    <a:pt x="14112" y="486"/>
                  </a:lnTo>
                  <a:lnTo>
                    <a:pt x="14623" y="630"/>
                  </a:lnTo>
                  <a:lnTo>
                    <a:pt x="15116" y="828"/>
                  </a:lnTo>
                  <a:lnTo>
                    <a:pt x="15610" y="1044"/>
                  </a:lnTo>
                  <a:lnTo>
                    <a:pt x="16068" y="1314"/>
                  </a:lnTo>
                  <a:lnTo>
                    <a:pt x="16508" y="1566"/>
                  </a:lnTo>
                  <a:lnTo>
                    <a:pt x="16949" y="1836"/>
                  </a:lnTo>
                  <a:lnTo>
                    <a:pt x="17372" y="2142"/>
                  </a:lnTo>
                  <a:lnTo>
                    <a:pt x="17777" y="2466"/>
                  </a:lnTo>
                  <a:lnTo>
                    <a:pt x="18164" y="2790"/>
                  </a:lnTo>
                  <a:lnTo>
                    <a:pt x="18534" y="3150"/>
                  </a:lnTo>
                  <a:lnTo>
                    <a:pt x="18887" y="3528"/>
                  </a:lnTo>
                  <a:lnTo>
                    <a:pt x="19222" y="3924"/>
                  </a:lnTo>
                  <a:lnTo>
                    <a:pt x="19539" y="4320"/>
                  </a:lnTo>
                  <a:lnTo>
                    <a:pt x="19821" y="4752"/>
                  </a:lnTo>
                  <a:lnTo>
                    <a:pt x="20085" y="5202"/>
                  </a:lnTo>
                  <a:lnTo>
                    <a:pt x="20578" y="6102"/>
                  </a:lnTo>
                  <a:lnTo>
                    <a:pt x="20790" y="6570"/>
                  </a:lnTo>
                  <a:lnTo>
                    <a:pt x="20966" y="7074"/>
                  </a:lnTo>
                  <a:lnTo>
                    <a:pt x="21142" y="7560"/>
                  </a:lnTo>
                  <a:lnTo>
                    <a:pt x="21265" y="8082"/>
                  </a:lnTo>
                  <a:lnTo>
                    <a:pt x="21389" y="8622"/>
                  </a:lnTo>
                  <a:lnTo>
                    <a:pt x="21477" y="9126"/>
                  </a:lnTo>
                  <a:lnTo>
                    <a:pt x="21547" y="9666"/>
                  </a:lnTo>
                  <a:lnTo>
                    <a:pt x="21582" y="10224"/>
                  </a:lnTo>
                  <a:lnTo>
                    <a:pt x="21600" y="10782"/>
                  </a:lnTo>
                  <a:lnTo>
                    <a:pt x="21582" y="11322"/>
                  </a:lnTo>
                  <a:lnTo>
                    <a:pt x="21547" y="11880"/>
                  </a:lnTo>
                  <a:lnTo>
                    <a:pt x="21477" y="12420"/>
                  </a:lnTo>
                  <a:lnTo>
                    <a:pt x="21389" y="12960"/>
                  </a:lnTo>
                  <a:lnTo>
                    <a:pt x="21265" y="13482"/>
                  </a:lnTo>
                  <a:lnTo>
                    <a:pt x="21142" y="13986"/>
                  </a:lnTo>
                  <a:lnTo>
                    <a:pt x="20966" y="14490"/>
                  </a:lnTo>
                  <a:lnTo>
                    <a:pt x="20790" y="14976"/>
                  </a:lnTo>
                  <a:lnTo>
                    <a:pt x="20578" y="15444"/>
                  </a:lnTo>
                  <a:lnTo>
                    <a:pt x="20331" y="15930"/>
                  </a:lnTo>
                  <a:lnTo>
                    <a:pt x="20085" y="16380"/>
                  </a:lnTo>
                  <a:lnTo>
                    <a:pt x="19821" y="16812"/>
                  </a:lnTo>
                  <a:lnTo>
                    <a:pt x="19521" y="17244"/>
                  </a:lnTo>
                  <a:lnTo>
                    <a:pt x="19204" y="17640"/>
                  </a:lnTo>
                  <a:lnTo>
                    <a:pt x="18869" y="18036"/>
                  </a:lnTo>
                  <a:lnTo>
                    <a:pt x="18517" y="18414"/>
                  </a:lnTo>
                  <a:lnTo>
                    <a:pt x="18129" y="18792"/>
                  </a:lnTo>
                  <a:lnTo>
                    <a:pt x="17759" y="19098"/>
                  </a:lnTo>
                  <a:lnTo>
                    <a:pt x="17354" y="19458"/>
                  </a:lnTo>
                  <a:lnTo>
                    <a:pt x="16914" y="19746"/>
                  </a:lnTo>
                  <a:lnTo>
                    <a:pt x="16491" y="20034"/>
                  </a:lnTo>
                  <a:lnTo>
                    <a:pt x="16033" y="20286"/>
                  </a:lnTo>
                  <a:lnTo>
                    <a:pt x="15557" y="20520"/>
                  </a:lnTo>
                  <a:lnTo>
                    <a:pt x="15081" y="20736"/>
                  </a:lnTo>
                  <a:lnTo>
                    <a:pt x="14570" y="20934"/>
                  </a:lnTo>
                  <a:lnTo>
                    <a:pt x="14042" y="21114"/>
                  </a:lnTo>
                  <a:lnTo>
                    <a:pt x="13548" y="21258"/>
                  </a:lnTo>
                  <a:lnTo>
                    <a:pt x="13002" y="21384"/>
                  </a:lnTo>
                  <a:lnTo>
                    <a:pt x="12456" y="21474"/>
                  </a:lnTo>
                  <a:lnTo>
                    <a:pt x="11875" y="21564"/>
                  </a:lnTo>
                  <a:lnTo>
                    <a:pt x="11311" y="21600"/>
                  </a:lnTo>
                  <a:lnTo>
                    <a:pt x="10730"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7" name="Shape 667"/>
            <p:cNvSpPr/>
            <p:nvPr/>
          </p:nvSpPr>
          <p:spPr>
            <a:xfrm>
              <a:off x="1298224" y="67921"/>
              <a:ext cx="168033" cy="191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5" y="12304"/>
                  </a:moveTo>
                  <a:lnTo>
                    <a:pt x="15766" y="12141"/>
                  </a:lnTo>
                  <a:lnTo>
                    <a:pt x="15166" y="11978"/>
                  </a:lnTo>
                  <a:lnTo>
                    <a:pt x="14566" y="11833"/>
                  </a:lnTo>
                  <a:lnTo>
                    <a:pt x="13862" y="11706"/>
                  </a:lnTo>
                  <a:lnTo>
                    <a:pt x="13179" y="11615"/>
                  </a:lnTo>
                  <a:lnTo>
                    <a:pt x="12434" y="11525"/>
                  </a:lnTo>
                  <a:lnTo>
                    <a:pt x="11669" y="11489"/>
                  </a:lnTo>
                  <a:lnTo>
                    <a:pt x="10883" y="11470"/>
                  </a:lnTo>
                  <a:lnTo>
                    <a:pt x="10262" y="11489"/>
                  </a:lnTo>
                  <a:lnTo>
                    <a:pt x="9662" y="11525"/>
                  </a:lnTo>
                  <a:lnTo>
                    <a:pt x="9103" y="11597"/>
                  </a:lnTo>
                  <a:lnTo>
                    <a:pt x="8586" y="11706"/>
                  </a:lnTo>
                  <a:lnTo>
                    <a:pt x="8090" y="11833"/>
                  </a:lnTo>
                  <a:lnTo>
                    <a:pt x="7634" y="11978"/>
                  </a:lnTo>
                  <a:lnTo>
                    <a:pt x="7241" y="12159"/>
                  </a:lnTo>
                  <a:lnTo>
                    <a:pt x="6869" y="12358"/>
                  </a:lnTo>
                  <a:lnTo>
                    <a:pt x="6517" y="12594"/>
                  </a:lnTo>
                  <a:lnTo>
                    <a:pt x="6228" y="12830"/>
                  </a:lnTo>
                  <a:lnTo>
                    <a:pt x="5979" y="13119"/>
                  </a:lnTo>
                  <a:lnTo>
                    <a:pt x="5793" y="13409"/>
                  </a:lnTo>
                  <a:lnTo>
                    <a:pt x="5628" y="13736"/>
                  </a:lnTo>
                  <a:lnTo>
                    <a:pt x="5503" y="14080"/>
                  </a:lnTo>
                  <a:lnTo>
                    <a:pt x="5441" y="14460"/>
                  </a:lnTo>
                  <a:lnTo>
                    <a:pt x="5421" y="14841"/>
                  </a:lnTo>
                  <a:lnTo>
                    <a:pt x="5421" y="14913"/>
                  </a:lnTo>
                  <a:lnTo>
                    <a:pt x="5441" y="15276"/>
                  </a:lnTo>
                  <a:lnTo>
                    <a:pt x="5503" y="15602"/>
                  </a:lnTo>
                  <a:lnTo>
                    <a:pt x="5607" y="15928"/>
                  </a:lnTo>
                  <a:lnTo>
                    <a:pt x="5793" y="16236"/>
                  </a:lnTo>
                  <a:lnTo>
                    <a:pt x="5959" y="16508"/>
                  </a:lnTo>
                  <a:lnTo>
                    <a:pt x="6455" y="16979"/>
                  </a:lnTo>
                  <a:lnTo>
                    <a:pt x="6745" y="17179"/>
                  </a:lnTo>
                  <a:lnTo>
                    <a:pt x="7076" y="17378"/>
                  </a:lnTo>
                  <a:lnTo>
                    <a:pt x="7448" y="17523"/>
                  </a:lnTo>
                  <a:lnTo>
                    <a:pt x="7821" y="17686"/>
                  </a:lnTo>
                  <a:lnTo>
                    <a:pt x="8214" y="17795"/>
                  </a:lnTo>
                  <a:lnTo>
                    <a:pt x="8628" y="17867"/>
                  </a:lnTo>
                  <a:lnTo>
                    <a:pt x="9062" y="17940"/>
                  </a:lnTo>
                  <a:lnTo>
                    <a:pt x="9538" y="17976"/>
                  </a:lnTo>
                  <a:lnTo>
                    <a:pt x="10014" y="17976"/>
                  </a:lnTo>
                  <a:lnTo>
                    <a:pt x="10676" y="17958"/>
                  </a:lnTo>
                  <a:lnTo>
                    <a:pt x="11317" y="17921"/>
                  </a:lnTo>
                  <a:lnTo>
                    <a:pt x="11938" y="17813"/>
                  </a:lnTo>
                  <a:lnTo>
                    <a:pt x="12538" y="17686"/>
                  </a:lnTo>
                  <a:lnTo>
                    <a:pt x="13076" y="17505"/>
                  </a:lnTo>
                  <a:lnTo>
                    <a:pt x="13593" y="17287"/>
                  </a:lnTo>
                  <a:lnTo>
                    <a:pt x="14090" y="17052"/>
                  </a:lnTo>
                  <a:lnTo>
                    <a:pt x="14524" y="16762"/>
                  </a:lnTo>
                  <a:lnTo>
                    <a:pt x="14917" y="16472"/>
                  </a:lnTo>
                  <a:lnTo>
                    <a:pt x="15269" y="16146"/>
                  </a:lnTo>
                  <a:lnTo>
                    <a:pt x="15600" y="15783"/>
                  </a:lnTo>
                  <a:lnTo>
                    <a:pt x="15972" y="15185"/>
                  </a:lnTo>
                  <a:lnTo>
                    <a:pt x="16221" y="14533"/>
                  </a:lnTo>
                  <a:lnTo>
                    <a:pt x="16262" y="14315"/>
                  </a:lnTo>
                  <a:lnTo>
                    <a:pt x="16303" y="13844"/>
                  </a:lnTo>
                  <a:lnTo>
                    <a:pt x="16345" y="13609"/>
                  </a:lnTo>
                  <a:lnTo>
                    <a:pt x="16345" y="12304"/>
                  </a:lnTo>
                  <a:close/>
                  <a:moveTo>
                    <a:pt x="16179" y="21147"/>
                  </a:moveTo>
                  <a:lnTo>
                    <a:pt x="16179" y="18592"/>
                  </a:lnTo>
                  <a:lnTo>
                    <a:pt x="15869" y="18900"/>
                  </a:lnTo>
                  <a:lnTo>
                    <a:pt x="15538" y="19190"/>
                  </a:lnTo>
                  <a:lnTo>
                    <a:pt x="15166" y="19498"/>
                  </a:lnTo>
                  <a:lnTo>
                    <a:pt x="14814" y="19770"/>
                  </a:lnTo>
                  <a:lnTo>
                    <a:pt x="14400" y="20042"/>
                  </a:lnTo>
                  <a:lnTo>
                    <a:pt x="13986" y="20277"/>
                  </a:lnTo>
                  <a:lnTo>
                    <a:pt x="13552" y="20513"/>
                  </a:lnTo>
                  <a:lnTo>
                    <a:pt x="13076" y="20730"/>
                  </a:lnTo>
                  <a:lnTo>
                    <a:pt x="12600" y="20911"/>
                  </a:lnTo>
                  <a:lnTo>
                    <a:pt x="12083" y="21074"/>
                  </a:lnTo>
                  <a:lnTo>
                    <a:pt x="11545" y="21238"/>
                  </a:lnTo>
                  <a:lnTo>
                    <a:pt x="10966" y="21364"/>
                  </a:lnTo>
                  <a:lnTo>
                    <a:pt x="10407" y="21437"/>
                  </a:lnTo>
                  <a:lnTo>
                    <a:pt x="9786" y="21528"/>
                  </a:lnTo>
                  <a:lnTo>
                    <a:pt x="9145" y="21582"/>
                  </a:lnTo>
                  <a:lnTo>
                    <a:pt x="8483" y="21600"/>
                  </a:lnTo>
                  <a:lnTo>
                    <a:pt x="8048" y="21582"/>
                  </a:lnTo>
                  <a:lnTo>
                    <a:pt x="7634" y="21546"/>
                  </a:lnTo>
                  <a:lnTo>
                    <a:pt x="7221" y="21528"/>
                  </a:lnTo>
                  <a:lnTo>
                    <a:pt x="6828" y="21491"/>
                  </a:lnTo>
                  <a:lnTo>
                    <a:pt x="6434" y="21419"/>
                  </a:lnTo>
                  <a:lnTo>
                    <a:pt x="6041" y="21364"/>
                  </a:lnTo>
                  <a:lnTo>
                    <a:pt x="5628" y="21274"/>
                  </a:lnTo>
                  <a:lnTo>
                    <a:pt x="5276" y="21165"/>
                  </a:lnTo>
                  <a:lnTo>
                    <a:pt x="4862" y="21056"/>
                  </a:lnTo>
                  <a:lnTo>
                    <a:pt x="4531" y="20930"/>
                  </a:lnTo>
                  <a:lnTo>
                    <a:pt x="4159" y="20803"/>
                  </a:lnTo>
                  <a:lnTo>
                    <a:pt x="3807" y="20640"/>
                  </a:lnTo>
                  <a:lnTo>
                    <a:pt x="3497" y="20495"/>
                  </a:lnTo>
                  <a:lnTo>
                    <a:pt x="2834" y="20132"/>
                  </a:lnTo>
                  <a:lnTo>
                    <a:pt x="2545" y="19933"/>
                  </a:lnTo>
                  <a:lnTo>
                    <a:pt x="2276" y="19734"/>
                  </a:lnTo>
                  <a:lnTo>
                    <a:pt x="2007" y="19498"/>
                  </a:lnTo>
                  <a:lnTo>
                    <a:pt x="1738" y="19281"/>
                  </a:lnTo>
                  <a:lnTo>
                    <a:pt x="1510" y="19027"/>
                  </a:lnTo>
                  <a:lnTo>
                    <a:pt x="1262" y="18755"/>
                  </a:lnTo>
                  <a:lnTo>
                    <a:pt x="1076" y="18501"/>
                  </a:lnTo>
                  <a:lnTo>
                    <a:pt x="869" y="18211"/>
                  </a:lnTo>
                  <a:lnTo>
                    <a:pt x="703" y="17921"/>
                  </a:lnTo>
                  <a:lnTo>
                    <a:pt x="538" y="17613"/>
                  </a:lnTo>
                  <a:lnTo>
                    <a:pt x="393" y="17287"/>
                  </a:lnTo>
                  <a:lnTo>
                    <a:pt x="269" y="16961"/>
                  </a:lnTo>
                  <a:lnTo>
                    <a:pt x="103" y="16272"/>
                  </a:lnTo>
                  <a:lnTo>
                    <a:pt x="62" y="15910"/>
                  </a:lnTo>
                  <a:lnTo>
                    <a:pt x="21" y="15530"/>
                  </a:lnTo>
                  <a:lnTo>
                    <a:pt x="0" y="15149"/>
                  </a:lnTo>
                  <a:lnTo>
                    <a:pt x="0" y="15058"/>
                  </a:lnTo>
                  <a:lnTo>
                    <a:pt x="21" y="14642"/>
                  </a:lnTo>
                  <a:lnTo>
                    <a:pt x="62" y="14261"/>
                  </a:lnTo>
                  <a:lnTo>
                    <a:pt x="103" y="13862"/>
                  </a:lnTo>
                  <a:lnTo>
                    <a:pt x="207" y="13482"/>
                  </a:lnTo>
                  <a:lnTo>
                    <a:pt x="290" y="13138"/>
                  </a:lnTo>
                  <a:lnTo>
                    <a:pt x="414" y="12793"/>
                  </a:lnTo>
                  <a:lnTo>
                    <a:pt x="579" y="12449"/>
                  </a:lnTo>
                  <a:lnTo>
                    <a:pt x="745" y="12123"/>
                  </a:lnTo>
                  <a:lnTo>
                    <a:pt x="910" y="11815"/>
                  </a:lnTo>
                  <a:lnTo>
                    <a:pt x="1138" y="11507"/>
                  </a:lnTo>
                  <a:lnTo>
                    <a:pt x="1366" y="11235"/>
                  </a:lnTo>
                  <a:lnTo>
                    <a:pt x="1614" y="10963"/>
                  </a:lnTo>
                  <a:lnTo>
                    <a:pt x="1862" y="10709"/>
                  </a:lnTo>
                  <a:lnTo>
                    <a:pt x="2441" y="10238"/>
                  </a:lnTo>
                  <a:lnTo>
                    <a:pt x="2752" y="10039"/>
                  </a:lnTo>
                  <a:lnTo>
                    <a:pt x="3083" y="9821"/>
                  </a:lnTo>
                  <a:lnTo>
                    <a:pt x="3434" y="9622"/>
                  </a:lnTo>
                  <a:lnTo>
                    <a:pt x="3786" y="9459"/>
                  </a:lnTo>
                  <a:lnTo>
                    <a:pt x="4179" y="9296"/>
                  </a:lnTo>
                  <a:lnTo>
                    <a:pt x="4552" y="9151"/>
                  </a:lnTo>
                  <a:lnTo>
                    <a:pt x="4966" y="9006"/>
                  </a:lnTo>
                  <a:lnTo>
                    <a:pt x="5400" y="8897"/>
                  </a:lnTo>
                  <a:lnTo>
                    <a:pt x="5814" y="8789"/>
                  </a:lnTo>
                  <a:lnTo>
                    <a:pt x="6248" y="8680"/>
                  </a:lnTo>
                  <a:lnTo>
                    <a:pt x="6703" y="8589"/>
                  </a:lnTo>
                  <a:lnTo>
                    <a:pt x="7159" y="8517"/>
                  </a:lnTo>
                  <a:lnTo>
                    <a:pt x="7634" y="8462"/>
                  </a:lnTo>
                  <a:lnTo>
                    <a:pt x="8131" y="8408"/>
                  </a:lnTo>
                  <a:lnTo>
                    <a:pt x="8628" y="8390"/>
                  </a:lnTo>
                  <a:lnTo>
                    <a:pt x="9662" y="8354"/>
                  </a:lnTo>
                  <a:lnTo>
                    <a:pt x="10697" y="8372"/>
                  </a:lnTo>
                  <a:lnTo>
                    <a:pt x="11648" y="8408"/>
                  </a:lnTo>
                  <a:lnTo>
                    <a:pt x="12538" y="8499"/>
                  </a:lnTo>
                  <a:lnTo>
                    <a:pt x="13345" y="8607"/>
                  </a:lnTo>
                  <a:lnTo>
                    <a:pt x="14110" y="8716"/>
                  </a:lnTo>
                  <a:lnTo>
                    <a:pt x="14834" y="8879"/>
                  </a:lnTo>
                  <a:lnTo>
                    <a:pt x="15538" y="9042"/>
                  </a:lnTo>
                  <a:lnTo>
                    <a:pt x="16241" y="9223"/>
                  </a:lnTo>
                  <a:lnTo>
                    <a:pt x="16241" y="8716"/>
                  </a:lnTo>
                  <a:lnTo>
                    <a:pt x="16221" y="8172"/>
                  </a:lnTo>
                  <a:lnTo>
                    <a:pt x="16138" y="7701"/>
                  </a:lnTo>
                  <a:lnTo>
                    <a:pt x="16014" y="7230"/>
                  </a:lnTo>
                  <a:lnTo>
                    <a:pt x="15869" y="6795"/>
                  </a:lnTo>
                  <a:lnTo>
                    <a:pt x="15641" y="6397"/>
                  </a:lnTo>
                  <a:lnTo>
                    <a:pt x="15372" y="6034"/>
                  </a:lnTo>
                  <a:lnTo>
                    <a:pt x="15083" y="5708"/>
                  </a:lnTo>
                  <a:lnTo>
                    <a:pt x="14731" y="5400"/>
                  </a:lnTo>
                  <a:lnTo>
                    <a:pt x="14338" y="5128"/>
                  </a:lnTo>
                  <a:lnTo>
                    <a:pt x="13883" y="4911"/>
                  </a:lnTo>
                  <a:lnTo>
                    <a:pt x="13428" y="4711"/>
                  </a:lnTo>
                  <a:lnTo>
                    <a:pt x="12910" y="4548"/>
                  </a:lnTo>
                  <a:lnTo>
                    <a:pt x="12331" y="4403"/>
                  </a:lnTo>
                  <a:lnTo>
                    <a:pt x="11710" y="4331"/>
                  </a:lnTo>
                  <a:lnTo>
                    <a:pt x="11069" y="4277"/>
                  </a:lnTo>
                  <a:lnTo>
                    <a:pt x="10386" y="4258"/>
                  </a:lnTo>
                  <a:lnTo>
                    <a:pt x="9414" y="4277"/>
                  </a:lnTo>
                  <a:lnTo>
                    <a:pt x="8503" y="4349"/>
                  </a:lnTo>
                  <a:lnTo>
                    <a:pt x="7614" y="4458"/>
                  </a:lnTo>
                  <a:lnTo>
                    <a:pt x="6807" y="4603"/>
                  </a:lnTo>
                  <a:lnTo>
                    <a:pt x="5979" y="4802"/>
                  </a:lnTo>
                  <a:lnTo>
                    <a:pt x="5172" y="5019"/>
                  </a:lnTo>
                  <a:lnTo>
                    <a:pt x="4386" y="5255"/>
                  </a:lnTo>
                  <a:lnTo>
                    <a:pt x="3559" y="5563"/>
                  </a:lnTo>
                  <a:lnTo>
                    <a:pt x="2069" y="1721"/>
                  </a:lnTo>
                  <a:lnTo>
                    <a:pt x="3062" y="1359"/>
                  </a:lnTo>
                  <a:lnTo>
                    <a:pt x="4055" y="1015"/>
                  </a:lnTo>
                  <a:lnTo>
                    <a:pt x="5069" y="707"/>
                  </a:lnTo>
                  <a:lnTo>
                    <a:pt x="5607" y="580"/>
                  </a:lnTo>
                  <a:lnTo>
                    <a:pt x="6124" y="471"/>
                  </a:lnTo>
                  <a:lnTo>
                    <a:pt x="6703" y="362"/>
                  </a:lnTo>
                  <a:lnTo>
                    <a:pt x="7262" y="254"/>
                  </a:lnTo>
                  <a:lnTo>
                    <a:pt x="7862" y="199"/>
                  </a:lnTo>
                  <a:lnTo>
                    <a:pt x="8462" y="109"/>
                  </a:lnTo>
                  <a:lnTo>
                    <a:pt x="9103" y="54"/>
                  </a:lnTo>
                  <a:lnTo>
                    <a:pt x="9745" y="18"/>
                  </a:lnTo>
                  <a:lnTo>
                    <a:pt x="10428" y="0"/>
                  </a:lnTo>
                  <a:lnTo>
                    <a:pt x="11793" y="0"/>
                  </a:lnTo>
                  <a:lnTo>
                    <a:pt x="12434" y="18"/>
                  </a:lnTo>
                  <a:lnTo>
                    <a:pt x="13034" y="54"/>
                  </a:lnTo>
                  <a:lnTo>
                    <a:pt x="13614" y="127"/>
                  </a:lnTo>
                  <a:lnTo>
                    <a:pt x="14193" y="217"/>
                  </a:lnTo>
                  <a:lnTo>
                    <a:pt x="14731" y="326"/>
                  </a:lnTo>
                  <a:lnTo>
                    <a:pt x="15248" y="453"/>
                  </a:lnTo>
                  <a:lnTo>
                    <a:pt x="15745" y="580"/>
                  </a:lnTo>
                  <a:lnTo>
                    <a:pt x="16241" y="725"/>
                  </a:lnTo>
                  <a:lnTo>
                    <a:pt x="16676" y="906"/>
                  </a:lnTo>
                  <a:lnTo>
                    <a:pt x="17545" y="1287"/>
                  </a:lnTo>
                  <a:lnTo>
                    <a:pt x="17938" y="1540"/>
                  </a:lnTo>
                  <a:lnTo>
                    <a:pt x="18310" y="1776"/>
                  </a:lnTo>
                  <a:lnTo>
                    <a:pt x="18683" y="2030"/>
                  </a:lnTo>
                  <a:lnTo>
                    <a:pt x="19014" y="2283"/>
                  </a:lnTo>
                  <a:lnTo>
                    <a:pt x="19324" y="2591"/>
                  </a:lnTo>
                  <a:lnTo>
                    <a:pt x="19614" y="2899"/>
                  </a:lnTo>
                  <a:lnTo>
                    <a:pt x="19903" y="3226"/>
                  </a:lnTo>
                  <a:lnTo>
                    <a:pt x="20131" y="3570"/>
                  </a:lnTo>
                  <a:lnTo>
                    <a:pt x="20379" y="3914"/>
                  </a:lnTo>
                  <a:lnTo>
                    <a:pt x="20586" y="4277"/>
                  </a:lnTo>
                  <a:lnTo>
                    <a:pt x="20793" y="4675"/>
                  </a:lnTo>
                  <a:lnTo>
                    <a:pt x="20959" y="5056"/>
                  </a:lnTo>
                  <a:lnTo>
                    <a:pt x="21103" y="5472"/>
                  </a:lnTo>
                  <a:lnTo>
                    <a:pt x="21248" y="5907"/>
                  </a:lnTo>
                  <a:lnTo>
                    <a:pt x="21455" y="6813"/>
                  </a:lnTo>
                  <a:lnTo>
                    <a:pt x="21517" y="7285"/>
                  </a:lnTo>
                  <a:lnTo>
                    <a:pt x="21579" y="7774"/>
                  </a:lnTo>
                  <a:lnTo>
                    <a:pt x="21600" y="8281"/>
                  </a:lnTo>
                  <a:lnTo>
                    <a:pt x="21600" y="21147"/>
                  </a:lnTo>
                  <a:lnTo>
                    <a:pt x="16179" y="21147"/>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8" name="Shape 668"/>
            <p:cNvSpPr/>
            <p:nvPr/>
          </p:nvSpPr>
          <p:spPr>
            <a:xfrm>
              <a:off x="1499412" y="67277"/>
              <a:ext cx="107838" cy="18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54" y="21600"/>
                  </a:moveTo>
                  <a:lnTo>
                    <a:pt x="0" y="21600"/>
                  </a:lnTo>
                  <a:lnTo>
                    <a:pt x="0" y="405"/>
                  </a:lnTo>
                  <a:lnTo>
                    <a:pt x="8454" y="405"/>
                  </a:lnTo>
                  <a:lnTo>
                    <a:pt x="8454" y="5179"/>
                  </a:lnTo>
                  <a:lnTo>
                    <a:pt x="8904" y="4608"/>
                  </a:lnTo>
                  <a:lnTo>
                    <a:pt x="9418" y="4055"/>
                  </a:lnTo>
                  <a:lnTo>
                    <a:pt x="9996" y="3502"/>
                  </a:lnTo>
                  <a:lnTo>
                    <a:pt x="10575" y="3023"/>
                  </a:lnTo>
                  <a:lnTo>
                    <a:pt x="11218" y="2525"/>
                  </a:lnTo>
                  <a:lnTo>
                    <a:pt x="11925" y="2119"/>
                  </a:lnTo>
                  <a:lnTo>
                    <a:pt x="12632" y="1696"/>
                  </a:lnTo>
                  <a:lnTo>
                    <a:pt x="13436" y="1345"/>
                  </a:lnTo>
                  <a:lnTo>
                    <a:pt x="14304" y="1014"/>
                  </a:lnTo>
                  <a:lnTo>
                    <a:pt x="15171" y="719"/>
                  </a:lnTo>
                  <a:lnTo>
                    <a:pt x="16104" y="479"/>
                  </a:lnTo>
                  <a:lnTo>
                    <a:pt x="16586" y="405"/>
                  </a:lnTo>
                  <a:lnTo>
                    <a:pt x="17100" y="295"/>
                  </a:lnTo>
                  <a:lnTo>
                    <a:pt x="17646" y="221"/>
                  </a:lnTo>
                  <a:lnTo>
                    <a:pt x="18129" y="147"/>
                  </a:lnTo>
                  <a:lnTo>
                    <a:pt x="18675" y="92"/>
                  </a:lnTo>
                  <a:lnTo>
                    <a:pt x="19254" y="37"/>
                  </a:lnTo>
                  <a:lnTo>
                    <a:pt x="19768" y="18"/>
                  </a:lnTo>
                  <a:lnTo>
                    <a:pt x="20346" y="0"/>
                  </a:lnTo>
                  <a:lnTo>
                    <a:pt x="21600" y="0"/>
                  </a:lnTo>
                  <a:lnTo>
                    <a:pt x="21600" y="5124"/>
                  </a:lnTo>
                  <a:lnTo>
                    <a:pt x="21086" y="5124"/>
                  </a:lnTo>
                  <a:lnTo>
                    <a:pt x="20411" y="5160"/>
                  </a:lnTo>
                  <a:lnTo>
                    <a:pt x="19704" y="5179"/>
                  </a:lnTo>
                  <a:lnTo>
                    <a:pt x="19061" y="5216"/>
                  </a:lnTo>
                  <a:lnTo>
                    <a:pt x="18386" y="5253"/>
                  </a:lnTo>
                  <a:lnTo>
                    <a:pt x="17164" y="5437"/>
                  </a:lnTo>
                  <a:lnTo>
                    <a:pt x="16554" y="5547"/>
                  </a:lnTo>
                  <a:lnTo>
                    <a:pt x="15975" y="5658"/>
                  </a:lnTo>
                  <a:lnTo>
                    <a:pt x="15396" y="5787"/>
                  </a:lnTo>
                  <a:lnTo>
                    <a:pt x="14882" y="5953"/>
                  </a:lnTo>
                  <a:lnTo>
                    <a:pt x="14336" y="6119"/>
                  </a:lnTo>
                  <a:lnTo>
                    <a:pt x="13821" y="6322"/>
                  </a:lnTo>
                  <a:lnTo>
                    <a:pt x="13339" y="6524"/>
                  </a:lnTo>
                  <a:lnTo>
                    <a:pt x="12857" y="6745"/>
                  </a:lnTo>
                  <a:lnTo>
                    <a:pt x="12407" y="6985"/>
                  </a:lnTo>
                  <a:lnTo>
                    <a:pt x="11989" y="7225"/>
                  </a:lnTo>
                  <a:lnTo>
                    <a:pt x="11571" y="7501"/>
                  </a:lnTo>
                  <a:lnTo>
                    <a:pt x="11186" y="7796"/>
                  </a:lnTo>
                  <a:lnTo>
                    <a:pt x="10832" y="8072"/>
                  </a:lnTo>
                  <a:lnTo>
                    <a:pt x="10479" y="8404"/>
                  </a:lnTo>
                  <a:lnTo>
                    <a:pt x="10189" y="8736"/>
                  </a:lnTo>
                  <a:lnTo>
                    <a:pt x="9900" y="9086"/>
                  </a:lnTo>
                  <a:lnTo>
                    <a:pt x="9643" y="9473"/>
                  </a:lnTo>
                  <a:lnTo>
                    <a:pt x="9386" y="9842"/>
                  </a:lnTo>
                  <a:lnTo>
                    <a:pt x="9193" y="10266"/>
                  </a:lnTo>
                  <a:lnTo>
                    <a:pt x="9000" y="10671"/>
                  </a:lnTo>
                  <a:lnTo>
                    <a:pt x="8839" y="11095"/>
                  </a:lnTo>
                  <a:lnTo>
                    <a:pt x="8679" y="11556"/>
                  </a:lnTo>
                  <a:lnTo>
                    <a:pt x="8614" y="12016"/>
                  </a:lnTo>
                  <a:lnTo>
                    <a:pt x="8518" y="12496"/>
                  </a:lnTo>
                  <a:lnTo>
                    <a:pt x="8486" y="13012"/>
                  </a:lnTo>
                  <a:lnTo>
                    <a:pt x="8454" y="13546"/>
                  </a:lnTo>
                  <a:lnTo>
                    <a:pt x="8454" y="21600"/>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69" name="Shape 669"/>
            <p:cNvSpPr/>
            <p:nvPr/>
          </p:nvSpPr>
          <p:spPr>
            <a:xfrm>
              <a:off x="1611755" y="0"/>
              <a:ext cx="191532" cy="259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27" y="8613"/>
                  </a:moveTo>
                  <a:lnTo>
                    <a:pt x="10519" y="8627"/>
                  </a:lnTo>
                  <a:lnTo>
                    <a:pt x="10229" y="8640"/>
                  </a:lnTo>
                  <a:lnTo>
                    <a:pt x="9920" y="8680"/>
                  </a:lnTo>
                  <a:lnTo>
                    <a:pt x="9630" y="8707"/>
                  </a:lnTo>
                  <a:lnTo>
                    <a:pt x="9358" y="8760"/>
                  </a:lnTo>
                  <a:lnTo>
                    <a:pt x="9050" y="8814"/>
                  </a:lnTo>
                  <a:lnTo>
                    <a:pt x="8796" y="8881"/>
                  </a:lnTo>
                  <a:lnTo>
                    <a:pt x="8506" y="8961"/>
                  </a:lnTo>
                  <a:lnTo>
                    <a:pt x="8252" y="9041"/>
                  </a:lnTo>
                  <a:lnTo>
                    <a:pt x="7998" y="9135"/>
                  </a:lnTo>
                  <a:lnTo>
                    <a:pt x="7726" y="9255"/>
                  </a:lnTo>
                  <a:lnTo>
                    <a:pt x="7490" y="9376"/>
                  </a:lnTo>
                  <a:lnTo>
                    <a:pt x="7254" y="9509"/>
                  </a:lnTo>
                  <a:lnTo>
                    <a:pt x="7037" y="9630"/>
                  </a:lnTo>
                  <a:lnTo>
                    <a:pt x="6801" y="9777"/>
                  </a:lnTo>
                  <a:lnTo>
                    <a:pt x="6602" y="9937"/>
                  </a:lnTo>
                  <a:lnTo>
                    <a:pt x="6420" y="10098"/>
                  </a:lnTo>
                  <a:lnTo>
                    <a:pt x="6221" y="10272"/>
                  </a:lnTo>
                  <a:lnTo>
                    <a:pt x="6039" y="10459"/>
                  </a:lnTo>
                  <a:lnTo>
                    <a:pt x="5876" y="10660"/>
                  </a:lnTo>
                  <a:lnTo>
                    <a:pt x="5713" y="10847"/>
                  </a:lnTo>
                  <a:lnTo>
                    <a:pt x="5568" y="11061"/>
                  </a:lnTo>
                  <a:lnTo>
                    <a:pt x="5441" y="11275"/>
                  </a:lnTo>
                  <a:lnTo>
                    <a:pt x="5314" y="11502"/>
                  </a:lnTo>
                  <a:lnTo>
                    <a:pt x="5205" y="11730"/>
                  </a:lnTo>
                  <a:lnTo>
                    <a:pt x="5114" y="11970"/>
                  </a:lnTo>
                  <a:lnTo>
                    <a:pt x="5024" y="12224"/>
                  </a:lnTo>
                  <a:lnTo>
                    <a:pt x="4969" y="12479"/>
                  </a:lnTo>
                  <a:lnTo>
                    <a:pt x="4897" y="12733"/>
                  </a:lnTo>
                  <a:lnTo>
                    <a:pt x="4860" y="13000"/>
                  </a:lnTo>
                  <a:lnTo>
                    <a:pt x="4824" y="13294"/>
                  </a:lnTo>
                  <a:lnTo>
                    <a:pt x="4824" y="13856"/>
                  </a:lnTo>
                  <a:lnTo>
                    <a:pt x="4860" y="14137"/>
                  </a:lnTo>
                  <a:lnTo>
                    <a:pt x="4897" y="14391"/>
                  </a:lnTo>
                  <a:lnTo>
                    <a:pt x="4969" y="14659"/>
                  </a:lnTo>
                  <a:lnTo>
                    <a:pt x="5024" y="14899"/>
                  </a:lnTo>
                  <a:lnTo>
                    <a:pt x="5114" y="15153"/>
                  </a:lnTo>
                  <a:lnTo>
                    <a:pt x="5205" y="15394"/>
                  </a:lnTo>
                  <a:lnTo>
                    <a:pt x="5314" y="15622"/>
                  </a:lnTo>
                  <a:lnTo>
                    <a:pt x="5568" y="16076"/>
                  </a:lnTo>
                  <a:lnTo>
                    <a:pt x="5713" y="16277"/>
                  </a:lnTo>
                  <a:lnTo>
                    <a:pt x="5876" y="16464"/>
                  </a:lnTo>
                  <a:lnTo>
                    <a:pt x="6039" y="16665"/>
                  </a:lnTo>
                  <a:lnTo>
                    <a:pt x="6221" y="16852"/>
                  </a:lnTo>
                  <a:lnTo>
                    <a:pt x="6420" y="17026"/>
                  </a:lnTo>
                  <a:lnTo>
                    <a:pt x="6819" y="17347"/>
                  </a:lnTo>
                  <a:lnTo>
                    <a:pt x="7037" y="17494"/>
                  </a:lnTo>
                  <a:lnTo>
                    <a:pt x="7273" y="17641"/>
                  </a:lnTo>
                  <a:lnTo>
                    <a:pt x="7508" y="17761"/>
                  </a:lnTo>
                  <a:lnTo>
                    <a:pt x="7762" y="17882"/>
                  </a:lnTo>
                  <a:lnTo>
                    <a:pt x="8016" y="17989"/>
                  </a:lnTo>
                  <a:lnTo>
                    <a:pt x="8270" y="18082"/>
                  </a:lnTo>
                  <a:lnTo>
                    <a:pt x="8542" y="18176"/>
                  </a:lnTo>
                  <a:lnTo>
                    <a:pt x="8796" y="18256"/>
                  </a:lnTo>
                  <a:lnTo>
                    <a:pt x="9068" y="18337"/>
                  </a:lnTo>
                  <a:lnTo>
                    <a:pt x="9358" y="18390"/>
                  </a:lnTo>
                  <a:lnTo>
                    <a:pt x="9630" y="18430"/>
                  </a:lnTo>
                  <a:lnTo>
                    <a:pt x="9939" y="18484"/>
                  </a:lnTo>
                  <a:lnTo>
                    <a:pt x="10247" y="18497"/>
                  </a:lnTo>
                  <a:lnTo>
                    <a:pt x="10519" y="18524"/>
                  </a:lnTo>
                  <a:lnTo>
                    <a:pt x="10827" y="18524"/>
                  </a:lnTo>
                  <a:lnTo>
                    <a:pt x="11444" y="18497"/>
                  </a:lnTo>
                  <a:lnTo>
                    <a:pt x="11716" y="18484"/>
                  </a:lnTo>
                  <a:lnTo>
                    <a:pt x="12024" y="18430"/>
                  </a:lnTo>
                  <a:lnTo>
                    <a:pt x="12296" y="18390"/>
                  </a:lnTo>
                  <a:lnTo>
                    <a:pt x="12586" y="18323"/>
                  </a:lnTo>
                  <a:lnTo>
                    <a:pt x="12858" y="18256"/>
                  </a:lnTo>
                  <a:lnTo>
                    <a:pt x="13130" y="18176"/>
                  </a:lnTo>
                  <a:lnTo>
                    <a:pt x="13638" y="17989"/>
                  </a:lnTo>
                  <a:lnTo>
                    <a:pt x="13910" y="17882"/>
                  </a:lnTo>
                  <a:lnTo>
                    <a:pt x="14618" y="17481"/>
                  </a:lnTo>
                  <a:lnTo>
                    <a:pt x="14835" y="17333"/>
                  </a:lnTo>
                  <a:lnTo>
                    <a:pt x="15271" y="17013"/>
                  </a:lnTo>
                  <a:lnTo>
                    <a:pt x="15470" y="16839"/>
                  </a:lnTo>
                  <a:lnTo>
                    <a:pt x="15633" y="16651"/>
                  </a:lnTo>
                  <a:lnTo>
                    <a:pt x="15815" y="16451"/>
                  </a:lnTo>
                  <a:lnTo>
                    <a:pt x="15978" y="16264"/>
                  </a:lnTo>
                  <a:lnTo>
                    <a:pt x="16268" y="15836"/>
                  </a:lnTo>
                  <a:lnTo>
                    <a:pt x="16395" y="15608"/>
                  </a:lnTo>
                  <a:lnTo>
                    <a:pt x="16504" y="15381"/>
                  </a:lnTo>
                  <a:lnTo>
                    <a:pt x="16685" y="14899"/>
                  </a:lnTo>
                  <a:lnTo>
                    <a:pt x="16758" y="14645"/>
                  </a:lnTo>
                  <a:lnTo>
                    <a:pt x="16812" y="14391"/>
                  </a:lnTo>
                  <a:lnTo>
                    <a:pt x="16848" y="14124"/>
                  </a:lnTo>
                  <a:lnTo>
                    <a:pt x="16866" y="13856"/>
                  </a:lnTo>
                  <a:lnTo>
                    <a:pt x="16866" y="13294"/>
                  </a:lnTo>
                  <a:lnTo>
                    <a:pt x="16848" y="13013"/>
                  </a:lnTo>
                  <a:lnTo>
                    <a:pt x="16812" y="12759"/>
                  </a:lnTo>
                  <a:lnTo>
                    <a:pt x="16758" y="12492"/>
                  </a:lnTo>
                  <a:lnTo>
                    <a:pt x="16685" y="12251"/>
                  </a:lnTo>
                  <a:lnTo>
                    <a:pt x="16594" y="11997"/>
                  </a:lnTo>
                  <a:lnTo>
                    <a:pt x="16504" y="11756"/>
                  </a:lnTo>
                  <a:lnTo>
                    <a:pt x="16395" y="11529"/>
                  </a:lnTo>
                  <a:lnTo>
                    <a:pt x="16268" y="11315"/>
                  </a:lnTo>
                  <a:lnTo>
                    <a:pt x="16123" y="11088"/>
                  </a:lnTo>
                  <a:lnTo>
                    <a:pt x="15978" y="10874"/>
                  </a:lnTo>
                  <a:lnTo>
                    <a:pt x="15815" y="10686"/>
                  </a:lnTo>
                  <a:lnTo>
                    <a:pt x="15633" y="10499"/>
                  </a:lnTo>
                  <a:lnTo>
                    <a:pt x="15470" y="10298"/>
                  </a:lnTo>
                  <a:lnTo>
                    <a:pt x="15271" y="10138"/>
                  </a:lnTo>
                  <a:lnTo>
                    <a:pt x="15053" y="9964"/>
                  </a:lnTo>
                  <a:lnTo>
                    <a:pt x="14835" y="9804"/>
                  </a:lnTo>
                  <a:lnTo>
                    <a:pt x="14618" y="9670"/>
                  </a:lnTo>
                  <a:lnTo>
                    <a:pt x="14382" y="9523"/>
                  </a:lnTo>
                  <a:lnTo>
                    <a:pt x="14146" y="9389"/>
                  </a:lnTo>
                  <a:lnTo>
                    <a:pt x="13910" y="9282"/>
                  </a:lnTo>
                  <a:lnTo>
                    <a:pt x="13638" y="9175"/>
                  </a:lnTo>
                  <a:lnTo>
                    <a:pt x="13384" y="9055"/>
                  </a:lnTo>
                  <a:lnTo>
                    <a:pt x="13130" y="8974"/>
                  </a:lnTo>
                  <a:lnTo>
                    <a:pt x="12858" y="8881"/>
                  </a:lnTo>
                  <a:lnTo>
                    <a:pt x="12586" y="8814"/>
                  </a:lnTo>
                  <a:lnTo>
                    <a:pt x="12296" y="8760"/>
                  </a:lnTo>
                  <a:lnTo>
                    <a:pt x="12024" y="8707"/>
                  </a:lnTo>
                  <a:lnTo>
                    <a:pt x="11716" y="8680"/>
                  </a:lnTo>
                  <a:lnTo>
                    <a:pt x="11444" y="8640"/>
                  </a:lnTo>
                  <a:lnTo>
                    <a:pt x="10827" y="8613"/>
                  </a:lnTo>
                  <a:close/>
                  <a:moveTo>
                    <a:pt x="16812" y="21266"/>
                  </a:moveTo>
                  <a:lnTo>
                    <a:pt x="16812" y="18711"/>
                  </a:lnTo>
                  <a:lnTo>
                    <a:pt x="16504" y="18992"/>
                  </a:lnTo>
                  <a:lnTo>
                    <a:pt x="16195" y="19286"/>
                  </a:lnTo>
                  <a:lnTo>
                    <a:pt x="15869" y="19567"/>
                  </a:lnTo>
                  <a:lnTo>
                    <a:pt x="15524" y="19821"/>
                  </a:lnTo>
                  <a:lnTo>
                    <a:pt x="15162" y="20075"/>
                  </a:lnTo>
                  <a:lnTo>
                    <a:pt x="14781" y="20316"/>
                  </a:lnTo>
                  <a:lnTo>
                    <a:pt x="14364" y="20543"/>
                  </a:lnTo>
                  <a:lnTo>
                    <a:pt x="13947" y="20757"/>
                  </a:lnTo>
                  <a:lnTo>
                    <a:pt x="13040" y="21105"/>
                  </a:lnTo>
                  <a:lnTo>
                    <a:pt x="12550" y="21252"/>
                  </a:lnTo>
                  <a:lnTo>
                    <a:pt x="12024" y="21359"/>
                  </a:lnTo>
                  <a:lnTo>
                    <a:pt x="11480" y="21453"/>
                  </a:lnTo>
                  <a:lnTo>
                    <a:pt x="10918" y="21533"/>
                  </a:lnTo>
                  <a:lnTo>
                    <a:pt x="10301" y="21587"/>
                  </a:lnTo>
                  <a:lnTo>
                    <a:pt x="9685" y="21600"/>
                  </a:lnTo>
                  <a:lnTo>
                    <a:pt x="9231" y="21587"/>
                  </a:lnTo>
                  <a:lnTo>
                    <a:pt x="8778" y="21547"/>
                  </a:lnTo>
                  <a:lnTo>
                    <a:pt x="8324" y="21520"/>
                  </a:lnTo>
                  <a:lnTo>
                    <a:pt x="7871" y="21453"/>
                  </a:lnTo>
                  <a:lnTo>
                    <a:pt x="7436" y="21373"/>
                  </a:lnTo>
                  <a:lnTo>
                    <a:pt x="6982" y="21292"/>
                  </a:lnTo>
                  <a:lnTo>
                    <a:pt x="6547" y="21185"/>
                  </a:lnTo>
                  <a:lnTo>
                    <a:pt x="6112" y="21052"/>
                  </a:lnTo>
                  <a:lnTo>
                    <a:pt x="5695" y="20931"/>
                  </a:lnTo>
                  <a:lnTo>
                    <a:pt x="5259" y="20771"/>
                  </a:lnTo>
                  <a:lnTo>
                    <a:pt x="4879" y="20597"/>
                  </a:lnTo>
                  <a:lnTo>
                    <a:pt x="4480" y="20396"/>
                  </a:lnTo>
                  <a:lnTo>
                    <a:pt x="4099" y="20209"/>
                  </a:lnTo>
                  <a:lnTo>
                    <a:pt x="3718" y="19982"/>
                  </a:lnTo>
                  <a:lnTo>
                    <a:pt x="3355" y="19754"/>
                  </a:lnTo>
                  <a:lnTo>
                    <a:pt x="3011" y="19500"/>
                  </a:lnTo>
                  <a:lnTo>
                    <a:pt x="2684" y="19246"/>
                  </a:lnTo>
                  <a:lnTo>
                    <a:pt x="2358" y="18965"/>
                  </a:lnTo>
                  <a:lnTo>
                    <a:pt x="2049" y="18671"/>
                  </a:lnTo>
                  <a:lnTo>
                    <a:pt x="1777" y="18377"/>
                  </a:lnTo>
                  <a:lnTo>
                    <a:pt x="1523" y="18029"/>
                  </a:lnTo>
                  <a:lnTo>
                    <a:pt x="1270" y="17695"/>
                  </a:lnTo>
                  <a:lnTo>
                    <a:pt x="1034" y="17347"/>
                  </a:lnTo>
                  <a:lnTo>
                    <a:pt x="816" y="16999"/>
                  </a:lnTo>
                  <a:lnTo>
                    <a:pt x="653" y="16611"/>
                  </a:lnTo>
                  <a:lnTo>
                    <a:pt x="472" y="16210"/>
                  </a:lnTo>
                  <a:lnTo>
                    <a:pt x="345" y="15809"/>
                  </a:lnTo>
                  <a:lnTo>
                    <a:pt x="218" y="15394"/>
                  </a:lnTo>
                  <a:lnTo>
                    <a:pt x="127" y="14953"/>
                  </a:lnTo>
                  <a:lnTo>
                    <a:pt x="18" y="14043"/>
                  </a:lnTo>
                  <a:lnTo>
                    <a:pt x="0" y="13575"/>
                  </a:lnTo>
                  <a:lnTo>
                    <a:pt x="18" y="13094"/>
                  </a:lnTo>
                  <a:lnTo>
                    <a:pt x="127" y="12184"/>
                  </a:lnTo>
                  <a:lnTo>
                    <a:pt x="218" y="11756"/>
                  </a:lnTo>
                  <a:lnTo>
                    <a:pt x="472" y="10927"/>
                  </a:lnTo>
                  <a:lnTo>
                    <a:pt x="635" y="10539"/>
                  </a:lnTo>
                  <a:lnTo>
                    <a:pt x="816" y="10165"/>
                  </a:lnTo>
                  <a:lnTo>
                    <a:pt x="1016" y="9790"/>
                  </a:lnTo>
                  <a:lnTo>
                    <a:pt x="1251" y="9442"/>
                  </a:lnTo>
                  <a:lnTo>
                    <a:pt x="1487" y="9108"/>
                  </a:lnTo>
                  <a:lnTo>
                    <a:pt x="1759" y="8787"/>
                  </a:lnTo>
                  <a:lnTo>
                    <a:pt x="2031" y="8480"/>
                  </a:lnTo>
                  <a:lnTo>
                    <a:pt x="2340" y="8185"/>
                  </a:lnTo>
                  <a:lnTo>
                    <a:pt x="2648" y="7904"/>
                  </a:lnTo>
                  <a:lnTo>
                    <a:pt x="2992" y="7637"/>
                  </a:lnTo>
                  <a:lnTo>
                    <a:pt x="3682" y="7155"/>
                  </a:lnTo>
                  <a:lnTo>
                    <a:pt x="4044" y="6955"/>
                  </a:lnTo>
                  <a:lnTo>
                    <a:pt x="4443" y="6741"/>
                  </a:lnTo>
                  <a:lnTo>
                    <a:pt x="4824" y="6554"/>
                  </a:lnTo>
                  <a:lnTo>
                    <a:pt x="5658" y="6233"/>
                  </a:lnTo>
                  <a:lnTo>
                    <a:pt x="6094" y="6085"/>
                  </a:lnTo>
                  <a:lnTo>
                    <a:pt x="6511" y="5978"/>
                  </a:lnTo>
                  <a:lnTo>
                    <a:pt x="6946" y="5858"/>
                  </a:lnTo>
                  <a:lnTo>
                    <a:pt x="7381" y="5764"/>
                  </a:lnTo>
                  <a:lnTo>
                    <a:pt x="7835" y="5684"/>
                  </a:lnTo>
                  <a:lnTo>
                    <a:pt x="8288" y="5644"/>
                  </a:lnTo>
                  <a:lnTo>
                    <a:pt x="8778" y="5591"/>
                  </a:lnTo>
                  <a:lnTo>
                    <a:pt x="9685" y="5564"/>
                  </a:lnTo>
                  <a:lnTo>
                    <a:pt x="10338" y="5577"/>
                  </a:lnTo>
                  <a:lnTo>
                    <a:pt x="10918" y="5617"/>
                  </a:lnTo>
                  <a:lnTo>
                    <a:pt x="11498" y="5684"/>
                  </a:lnTo>
                  <a:lnTo>
                    <a:pt x="12042" y="5778"/>
                  </a:lnTo>
                  <a:lnTo>
                    <a:pt x="12568" y="5898"/>
                  </a:lnTo>
                  <a:lnTo>
                    <a:pt x="13058" y="6032"/>
                  </a:lnTo>
                  <a:lnTo>
                    <a:pt x="13511" y="6192"/>
                  </a:lnTo>
                  <a:lnTo>
                    <a:pt x="13965" y="6380"/>
                  </a:lnTo>
                  <a:lnTo>
                    <a:pt x="14400" y="6580"/>
                  </a:lnTo>
                  <a:lnTo>
                    <a:pt x="14799" y="6794"/>
                  </a:lnTo>
                  <a:lnTo>
                    <a:pt x="15180" y="7008"/>
                  </a:lnTo>
                  <a:lnTo>
                    <a:pt x="15561" y="7236"/>
                  </a:lnTo>
                  <a:lnTo>
                    <a:pt x="15869" y="7490"/>
                  </a:lnTo>
                  <a:lnTo>
                    <a:pt x="16195" y="7744"/>
                  </a:lnTo>
                  <a:lnTo>
                    <a:pt x="16504" y="7998"/>
                  </a:lnTo>
                  <a:lnTo>
                    <a:pt x="16812" y="8279"/>
                  </a:lnTo>
                  <a:lnTo>
                    <a:pt x="16812" y="0"/>
                  </a:lnTo>
                  <a:lnTo>
                    <a:pt x="21600" y="0"/>
                  </a:lnTo>
                  <a:lnTo>
                    <a:pt x="21600" y="21266"/>
                  </a:lnTo>
                  <a:lnTo>
                    <a:pt x="16812" y="21266"/>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sp>
          <p:nvSpPr>
            <p:cNvPr id="670" name="Shape 670"/>
            <p:cNvSpPr/>
            <p:nvPr/>
          </p:nvSpPr>
          <p:spPr>
            <a:xfrm>
              <a:off x="1824209" y="0"/>
              <a:ext cx="29938" cy="29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174" y="9924"/>
                  </a:moveTo>
                  <a:lnTo>
                    <a:pt x="11845" y="9924"/>
                  </a:lnTo>
                  <a:lnTo>
                    <a:pt x="12426" y="9574"/>
                  </a:lnTo>
                  <a:lnTo>
                    <a:pt x="12890" y="9341"/>
                  </a:lnTo>
                  <a:lnTo>
                    <a:pt x="12890" y="8056"/>
                  </a:lnTo>
                  <a:lnTo>
                    <a:pt x="12542" y="7706"/>
                  </a:lnTo>
                  <a:lnTo>
                    <a:pt x="11845" y="7472"/>
                  </a:lnTo>
                  <a:lnTo>
                    <a:pt x="9174" y="7472"/>
                  </a:lnTo>
                  <a:lnTo>
                    <a:pt x="9174" y="9924"/>
                  </a:lnTo>
                  <a:close/>
                  <a:moveTo>
                    <a:pt x="11497" y="5021"/>
                  </a:moveTo>
                  <a:lnTo>
                    <a:pt x="12426" y="5137"/>
                  </a:lnTo>
                  <a:lnTo>
                    <a:pt x="13239" y="5254"/>
                  </a:lnTo>
                  <a:lnTo>
                    <a:pt x="13935" y="5604"/>
                  </a:lnTo>
                  <a:lnTo>
                    <a:pt x="14516" y="5838"/>
                  </a:lnTo>
                  <a:lnTo>
                    <a:pt x="15097" y="6422"/>
                  </a:lnTo>
                  <a:lnTo>
                    <a:pt x="15329" y="7005"/>
                  </a:lnTo>
                  <a:lnTo>
                    <a:pt x="15445" y="7706"/>
                  </a:lnTo>
                  <a:lnTo>
                    <a:pt x="15677" y="8523"/>
                  </a:lnTo>
                  <a:lnTo>
                    <a:pt x="15445" y="9341"/>
                  </a:lnTo>
                  <a:lnTo>
                    <a:pt x="15213" y="10041"/>
                  </a:lnTo>
                  <a:lnTo>
                    <a:pt x="14981" y="10625"/>
                  </a:lnTo>
                  <a:lnTo>
                    <a:pt x="14284" y="10975"/>
                  </a:lnTo>
                  <a:lnTo>
                    <a:pt x="14748" y="11442"/>
                  </a:lnTo>
                  <a:lnTo>
                    <a:pt x="15097" y="12026"/>
                  </a:lnTo>
                  <a:lnTo>
                    <a:pt x="15213" y="12726"/>
                  </a:lnTo>
                  <a:lnTo>
                    <a:pt x="15329" y="14128"/>
                  </a:lnTo>
                  <a:lnTo>
                    <a:pt x="15445" y="15178"/>
                  </a:lnTo>
                  <a:lnTo>
                    <a:pt x="15445" y="15879"/>
                  </a:lnTo>
                  <a:lnTo>
                    <a:pt x="15794" y="16346"/>
                  </a:lnTo>
                  <a:lnTo>
                    <a:pt x="16142" y="16579"/>
                  </a:lnTo>
                  <a:lnTo>
                    <a:pt x="13006" y="16579"/>
                  </a:lnTo>
                  <a:lnTo>
                    <a:pt x="12774" y="15762"/>
                  </a:lnTo>
                  <a:lnTo>
                    <a:pt x="12542" y="14595"/>
                  </a:lnTo>
                  <a:lnTo>
                    <a:pt x="12542" y="13194"/>
                  </a:lnTo>
                  <a:lnTo>
                    <a:pt x="12310" y="12493"/>
                  </a:lnTo>
                  <a:lnTo>
                    <a:pt x="12194" y="12376"/>
                  </a:lnTo>
                  <a:lnTo>
                    <a:pt x="11845" y="12259"/>
                  </a:lnTo>
                  <a:lnTo>
                    <a:pt x="9174" y="12259"/>
                  </a:lnTo>
                  <a:lnTo>
                    <a:pt x="9174" y="16579"/>
                  </a:lnTo>
                  <a:lnTo>
                    <a:pt x="6387" y="16579"/>
                  </a:lnTo>
                  <a:lnTo>
                    <a:pt x="6387" y="5021"/>
                  </a:lnTo>
                  <a:lnTo>
                    <a:pt x="11497" y="5021"/>
                  </a:lnTo>
                  <a:close/>
                  <a:moveTo>
                    <a:pt x="2090" y="10742"/>
                  </a:moveTo>
                  <a:lnTo>
                    <a:pt x="2206" y="11676"/>
                  </a:lnTo>
                  <a:lnTo>
                    <a:pt x="2323" y="12493"/>
                  </a:lnTo>
                  <a:lnTo>
                    <a:pt x="2439" y="13427"/>
                  </a:lnTo>
                  <a:lnTo>
                    <a:pt x="2787" y="14244"/>
                  </a:lnTo>
                  <a:lnTo>
                    <a:pt x="3600" y="15762"/>
                  </a:lnTo>
                  <a:lnTo>
                    <a:pt x="4645" y="17046"/>
                  </a:lnTo>
                  <a:lnTo>
                    <a:pt x="5923" y="18097"/>
                  </a:lnTo>
                  <a:lnTo>
                    <a:pt x="7432" y="18915"/>
                  </a:lnTo>
                  <a:lnTo>
                    <a:pt x="8129" y="19265"/>
                  </a:lnTo>
                  <a:lnTo>
                    <a:pt x="9755" y="19498"/>
                  </a:lnTo>
                  <a:lnTo>
                    <a:pt x="10800" y="19615"/>
                  </a:lnTo>
                  <a:lnTo>
                    <a:pt x="13239" y="19265"/>
                  </a:lnTo>
                  <a:lnTo>
                    <a:pt x="14168" y="18915"/>
                  </a:lnTo>
                  <a:lnTo>
                    <a:pt x="15677" y="18097"/>
                  </a:lnTo>
                  <a:lnTo>
                    <a:pt x="16839" y="17046"/>
                  </a:lnTo>
                  <a:lnTo>
                    <a:pt x="18000" y="15762"/>
                  </a:lnTo>
                  <a:lnTo>
                    <a:pt x="18697" y="14244"/>
                  </a:lnTo>
                  <a:lnTo>
                    <a:pt x="18929" y="13427"/>
                  </a:lnTo>
                  <a:lnTo>
                    <a:pt x="19277" y="12493"/>
                  </a:lnTo>
                  <a:lnTo>
                    <a:pt x="19394" y="11676"/>
                  </a:lnTo>
                  <a:lnTo>
                    <a:pt x="19394" y="9924"/>
                  </a:lnTo>
                  <a:lnTo>
                    <a:pt x="19277" y="9107"/>
                  </a:lnTo>
                  <a:lnTo>
                    <a:pt x="18929" y="8173"/>
                  </a:lnTo>
                  <a:lnTo>
                    <a:pt x="18697" y="7356"/>
                  </a:lnTo>
                  <a:lnTo>
                    <a:pt x="18000" y="5838"/>
                  </a:lnTo>
                  <a:lnTo>
                    <a:pt x="16839" y="4554"/>
                  </a:lnTo>
                  <a:lnTo>
                    <a:pt x="15677" y="3503"/>
                  </a:lnTo>
                  <a:lnTo>
                    <a:pt x="14168" y="2685"/>
                  </a:lnTo>
                  <a:lnTo>
                    <a:pt x="13239" y="2335"/>
                  </a:lnTo>
                  <a:lnTo>
                    <a:pt x="10800" y="1985"/>
                  </a:lnTo>
                  <a:lnTo>
                    <a:pt x="9755" y="2102"/>
                  </a:lnTo>
                  <a:lnTo>
                    <a:pt x="8129" y="2335"/>
                  </a:lnTo>
                  <a:lnTo>
                    <a:pt x="7316" y="2685"/>
                  </a:lnTo>
                  <a:lnTo>
                    <a:pt x="5923" y="3503"/>
                  </a:lnTo>
                  <a:lnTo>
                    <a:pt x="4645" y="4554"/>
                  </a:lnTo>
                  <a:lnTo>
                    <a:pt x="3600" y="5838"/>
                  </a:lnTo>
                  <a:lnTo>
                    <a:pt x="2787" y="7356"/>
                  </a:lnTo>
                  <a:lnTo>
                    <a:pt x="2439" y="8173"/>
                  </a:lnTo>
                  <a:lnTo>
                    <a:pt x="2323" y="9107"/>
                  </a:lnTo>
                  <a:lnTo>
                    <a:pt x="2090" y="10742"/>
                  </a:lnTo>
                  <a:close/>
                  <a:moveTo>
                    <a:pt x="21600" y="10742"/>
                  </a:moveTo>
                  <a:lnTo>
                    <a:pt x="21484" y="11909"/>
                  </a:lnTo>
                  <a:lnTo>
                    <a:pt x="21368" y="12960"/>
                  </a:lnTo>
                  <a:lnTo>
                    <a:pt x="21019" y="14128"/>
                  </a:lnTo>
                  <a:lnTo>
                    <a:pt x="20671" y="15062"/>
                  </a:lnTo>
                  <a:lnTo>
                    <a:pt x="20206" y="15996"/>
                  </a:lnTo>
                  <a:lnTo>
                    <a:pt x="19626" y="16930"/>
                  </a:lnTo>
                  <a:lnTo>
                    <a:pt x="19161" y="17747"/>
                  </a:lnTo>
                  <a:lnTo>
                    <a:pt x="18465" y="18448"/>
                  </a:lnTo>
                  <a:lnTo>
                    <a:pt x="17535" y="19265"/>
                  </a:lnTo>
                  <a:lnTo>
                    <a:pt x="16723" y="19849"/>
                  </a:lnTo>
                  <a:lnTo>
                    <a:pt x="15910" y="20316"/>
                  </a:lnTo>
                  <a:lnTo>
                    <a:pt x="14981" y="20783"/>
                  </a:lnTo>
                  <a:lnTo>
                    <a:pt x="13935" y="21250"/>
                  </a:lnTo>
                  <a:lnTo>
                    <a:pt x="13006" y="21483"/>
                  </a:lnTo>
                  <a:lnTo>
                    <a:pt x="11845" y="21600"/>
                  </a:lnTo>
                  <a:lnTo>
                    <a:pt x="9639" y="21600"/>
                  </a:lnTo>
                  <a:lnTo>
                    <a:pt x="8594" y="21483"/>
                  </a:lnTo>
                  <a:lnTo>
                    <a:pt x="7548" y="21250"/>
                  </a:lnTo>
                  <a:lnTo>
                    <a:pt x="5690" y="20316"/>
                  </a:lnTo>
                  <a:lnTo>
                    <a:pt x="4645" y="19849"/>
                  </a:lnTo>
                  <a:lnTo>
                    <a:pt x="3832" y="19265"/>
                  </a:lnTo>
                  <a:lnTo>
                    <a:pt x="3135" y="18448"/>
                  </a:lnTo>
                  <a:lnTo>
                    <a:pt x="2439" y="17747"/>
                  </a:lnTo>
                  <a:lnTo>
                    <a:pt x="1742" y="16930"/>
                  </a:lnTo>
                  <a:lnTo>
                    <a:pt x="1161" y="15996"/>
                  </a:lnTo>
                  <a:lnTo>
                    <a:pt x="465" y="14128"/>
                  </a:lnTo>
                  <a:lnTo>
                    <a:pt x="232" y="12960"/>
                  </a:lnTo>
                  <a:lnTo>
                    <a:pt x="0" y="11909"/>
                  </a:lnTo>
                  <a:lnTo>
                    <a:pt x="0" y="9574"/>
                  </a:lnTo>
                  <a:lnTo>
                    <a:pt x="232" y="8640"/>
                  </a:lnTo>
                  <a:lnTo>
                    <a:pt x="465" y="7472"/>
                  </a:lnTo>
                  <a:lnTo>
                    <a:pt x="1161" y="5604"/>
                  </a:lnTo>
                  <a:lnTo>
                    <a:pt x="1742" y="4787"/>
                  </a:lnTo>
                  <a:lnTo>
                    <a:pt x="2439" y="3853"/>
                  </a:lnTo>
                  <a:lnTo>
                    <a:pt x="3135" y="3036"/>
                  </a:lnTo>
                  <a:lnTo>
                    <a:pt x="3832" y="2335"/>
                  </a:lnTo>
                  <a:lnTo>
                    <a:pt x="4645" y="1868"/>
                  </a:lnTo>
                  <a:lnTo>
                    <a:pt x="5690" y="1284"/>
                  </a:lnTo>
                  <a:lnTo>
                    <a:pt x="6619" y="817"/>
                  </a:lnTo>
                  <a:lnTo>
                    <a:pt x="7548" y="467"/>
                  </a:lnTo>
                  <a:lnTo>
                    <a:pt x="8594" y="117"/>
                  </a:lnTo>
                  <a:lnTo>
                    <a:pt x="9639" y="0"/>
                  </a:lnTo>
                  <a:lnTo>
                    <a:pt x="11845" y="0"/>
                  </a:lnTo>
                  <a:lnTo>
                    <a:pt x="13006" y="117"/>
                  </a:lnTo>
                  <a:lnTo>
                    <a:pt x="13935" y="467"/>
                  </a:lnTo>
                  <a:lnTo>
                    <a:pt x="14981" y="817"/>
                  </a:lnTo>
                  <a:lnTo>
                    <a:pt x="15910" y="1284"/>
                  </a:lnTo>
                  <a:lnTo>
                    <a:pt x="16723" y="1868"/>
                  </a:lnTo>
                  <a:lnTo>
                    <a:pt x="17535" y="2335"/>
                  </a:lnTo>
                  <a:lnTo>
                    <a:pt x="18465" y="3036"/>
                  </a:lnTo>
                  <a:lnTo>
                    <a:pt x="19161" y="3853"/>
                  </a:lnTo>
                  <a:lnTo>
                    <a:pt x="19626" y="4787"/>
                  </a:lnTo>
                  <a:lnTo>
                    <a:pt x="20206" y="5604"/>
                  </a:lnTo>
                  <a:lnTo>
                    <a:pt x="20671" y="6538"/>
                  </a:lnTo>
                  <a:lnTo>
                    <a:pt x="21019" y="7472"/>
                  </a:lnTo>
                  <a:lnTo>
                    <a:pt x="21368" y="8640"/>
                  </a:lnTo>
                  <a:lnTo>
                    <a:pt x="21484" y="9574"/>
                  </a:lnTo>
                  <a:lnTo>
                    <a:pt x="21600" y="10742"/>
                  </a:lnTo>
                  <a:close/>
                </a:path>
              </a:pathLst>
            </a:custGeom>
            <a:solidFill>
              <a:srgbClr val="191B23"/>
            </a:solidFill>
            <a:ln w="12700" cap="flat">
              <a:noFill/>
              <a:miter lim="400000"/>
            </a:ln>
            <a:effectLst/>
          </p:spPr>
          <p:txBody>
            <a:bodyPr wrap="square" lIns="195072" tIns="195072" rIns="195072" bIns="195072" numCol="1" anchor="t">
              <a:noAutofit/>
            </a:bodyPr>
            <a:lstStyle/>
            <a:p>
              <a:pPr algn="l" defTabSz="650240">
                <a:defRPr sz="2400">
                  <a:latin typeface="Calibri"/>
                  <a:ea typeface="Calibri"/>
                  <a:cs typeface="Calibri"/>
                  <a:sym typeface="Calibri"/>
                </a:defRPr>
              </a:pPr>
            </a:p>
          </p:txBody>
        </p:sp>
      </p:grpSp>
      <p:sp>
        <p:nvSpPr>
          <p:cNvPr id="672" name="Shape 672"/>
          <p:cNvSpPr/>
          <p:nvPr>
            <p:ph type="title"/>
          </p:nvPr>
        </p:nvSpPr>
        <p:spPr>
          <a:xfrm>
            <a:off x="637596" y="3476494"/>
            <a:ext cx="5462017" cy="2800612"/>
          </a:xfrm>
          <a:prstGeom prst="rect">
            <a:avLst/>
          </a:prstGeom>
        </p:spPr>
        <p:txBody>
          <a:bodyPr/>
          <a:lstStyle/>
          <a:p>
            <a:pPr/>
            <a:r>
              <a:t>The institution-wide impact of accessibility</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